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Montserrat" panose="000005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d7a9e768aa_0_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d7a9e768a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a9b0fa6a94_0_4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a9b0fa6a94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c1c8f42406_4_12: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c1c8f42406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dc5a350780_1_29: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dc5a350780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d9657f9a76_4_1: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d9657f9a76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d7a9e768aa_0_13: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d7a9e768a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d7a9e768aa_0_24: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d7a9e768a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7a9e768aa_0_31: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7a9e768a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d972d5794a_0_14: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d972d5794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d972d5794a_0_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d972d5794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a9b0fa6a94_0_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a9b0fa6a9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d972d5794a_0_26: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d972d5794a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d972d5794a_0_2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d972d5794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d972d5794a_0_32: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d972d5794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972d5794a_0_53: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972d5794a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d972d5794a_0_6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d972d5794a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d972d5794a_0_7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d972d5794a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d972d5794a_0_8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d972d5794a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a9b0fa6a94_0_2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a9b0fa6a9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a9b0fa6a94_0_3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a9b0fa6a9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dc5a350780_0_1: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dc5a35078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a9b0fa6a94_0_1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a9b0fa6a9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a9b0fa6a94_0_3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a9b0fa6a94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9b0fa6a94_0_6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9b0fa6a9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dc5a350780_1_2: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dc5a350780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dc5a350780_1_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dc5a350780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dc5a350780_1_1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dc5a350780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d7a9e768aa_0_1: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d7a9e768a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dc5a350780_1_22: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dc5a350780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5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0" name="Google Shape;20;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9" name="Google Shape;9;p1"/>
          <p:cNvPicPr preferRelativeResize="0"/>
          <p:nvPr/>
        </p:nvPicPr>
        <p:blipFill rotWithShape="1">
          <a:blip r:embed="rId13">
            <a:alphaModFix/>
          </a:blip>
          <a:srcRect/>
          <a:stretch/>
        </p:blipFill>
        <p:spPr>
          <a:xfrm>
            <a:off x="8602975" y="66525"/>
            <a:ext cx="348619" cy="35795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3"/>
          <p:cNvSpPr txBox="1">
            <a:spLocks noGrp="1"/>
          </p:cNvSpPr>
          <p:nvPr>
            <p:ph type="ctrTitle"/>
          </p:nvPr>
        </p:nvSpPr>
        <p:spPr>
          <a:xfrm>
            <a:off x="315750" y="1372400"/>
            <a:ext cx="8512500" cy="3503700"/>
          </a:xfrm>
          <a:prstGeom prst="rect">
            <a:avLst/>
          </a:prstGeom>
          <a:noFill/>
          <a:ln>
            <a:noFill/>
          </a:ln>
        </p:spPr>
        <p:txBody>
          <a:bodyPr spcFirstLastPara="1" wrap="square" lIns="91425" tIns="91425" rIns="91425" bIns="91425" anchor="b" anchorCtr="0">
            <a:noAutofit/>
          </a:bodyPr>
          <a:lstStyle/>
          <a:p>
            <a:pPr marL="914400" lvl="0" indent="457200" algn="l" rtl="0">
              <a:lnSpc>
                <a:spcPct val="100000"/>
              </a:lnSpc>
              <a:spcBef>
                <a:spcPts val="0"/>
              </a:spcBef>
              <a:spcAft>
                <a:spcPts val="0"/>
              </a:spcAft>
              <a:buSzPts val="5200"/>
              <a:buNone/>
            </a:pPr>
            <a:r>
              <a:rPr lang="en-GB" sz="4200" b="1" dirty="0">
                <a:solidFill>
                  <a:srgbClr val="CC0000"/>
                </a:solidFill>
                <a:latin typeface="Montserrat"/>
                <a:ea typeface="Montserrat"/>
                <a:cs typeface="Montserrat"/>
                <a:sym typeface="Montserrat"/>
              </a:rPr>
              <a:t>Capstone Project - 5</a:t>
            </a:r>
            <a:endParaRPr sz="4200" b="1" dirty="0">
              <a:solidFill>
                <a:srgbClr val="CC0000"/>
              </a:solidFill>
              <a:latin typeface="Montserrat"/>
              <a:ea typeface="Montserrat"/>
              <a:cs typeface="Montserrat"/>
              <a:sym typeface="Montserrat"/>
            </a:endParaRPr>
          </a:p>
          <a:p>
            <a:pPr marL="914400" lvl="0" indent="457200" algn="l" rtl="0">
              <a:lnSpc>
                <a:spcPct val="100000"/>
              </a:lnSpc>
              <a:spcBef>
                <a:spcPts val="0"/>
              </a:spcBef>
              <a:spcAft>
                <a:spcPts val="0"/>
              </a:spcAft>
              <a:buSzPts val="5200"/>
              <a:buNone/>
            </a:pPr>
            <a:endParaRPr sz="4200" b="1" dirty="0">
              <a:solidFill>
                <a:srgbClr val="CC0000"/>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r>
              <a:rPr lang="en-GB" sz="3500" b="1" dirty="0">
                <a:solidFill>
                  <a:schemeClr val="lt1"/>
                </a:solidFill>
                <a:latin typeface="Montserrat"/>
                <a:ea typeface="Montserrat"/>
                <a:cs typeface="Montserrat"/>
                <a:sym typeface="Montserrat"/>
              </a:rPr>
              <a:t> </a:t>
            </a:r>
            <a:endParaRPr sz="3500" b="1" dirty="0">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r>
              <a:rPr lang="en-GB" sz="3500" b="1" dirty="0">
                <a:solidFill>
                  <a:schemeClr val="lt1"/>
                </a:solidFill>
                <a:latin typeface="Montserrat"/>
                <a:ea typeface="Montserrat"/>
                <a:cs typeface="Montserrat"/>
                <a:sym typeface="Montserrat"/>
              </a:rPr>
              <a:t>BOOK RECOMMENDATION SYSTEM</a:t>
            </a:r>
            <a:endParaRPr sz="3500" b="1" dirty="0">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endParaRPr sz="3600" b="1" dirty="0">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r>
              <a:rPr lang="en-GB" sz="2000" b="1" u="sng" dirty="0">
                <a:solidFill>
                  <a:schemeClr val="lt1"/>
                </a:solidFill>
                <a:latin typeface="Montserrat"/>
                <a:ea typeface="Montserrat"/>
                <a:cs typeface="Montserrat"/>
                <a:sym typeface="Montserrat"/>
              </a:rPr>
              <a:t>Amol </a:t>
            </a:r>
            <a:r>
              <a:rPr lang="en-GB" sz="2000" b="1" u="sng" dirty="0" err="1">
                <a:solidFill>
                  <a:schemeClr val="lt1"/>
                </a:solidFill>
                <a:latin typeface="Montserrat"/>
                <a:ea typeface="Montserrat"/>
                <a:cs typeface="Montserrat"/>
                <a:sym typeface="Montserrat"/>
              </a:rPr>
              <a:t>Rakhunde</a:t>
            </a:r>
            <a:endParaRPr sz="2000" b="1" u="sng" dirty="0">
              <a:solidFill>
                <a:schemeClr val="lt1"/>
              </a:solidFill>
              <a:latin typeface="Montserrat"/>
              <a:ea typeface="Montserrat"/>
              <a:cs typeface="Montserrat"/>
              <a:sym typeface="Montserrat"/>
            </a:endParaRPr>
          </a:p>
          <a:p>
            <a:pPr marL="0" lvl="0" indent="0" algn="l" rtl="0">
              <a:lnSpc>
                <a:spcPct val="100000"/>
              </a:lnSpc>
              <a:spcBef>
                <a:spcPts val="0"/>
              </a:spcBef>
              <a:spcAft>
                <a:spcPts val="0"/>
              </a:spcAft>
              <a:buSzPts val="5200"/>
              <a:buNone/>
            </a:pPr>
            <a:endParaRPr sz="1400" b="1" dirty="0">
              <a:solidFill>
                <a:schemeClr val="lt1"/>
              </a:solidFill>
              <a:latin typeface="Montserrat"/>
              <a:ea typeface="Montserrat"/>
              <a:cs typeface="Montserrat"/>
              <a:sym typeface="Montserrat"/>
            </a:endParaRPr>
          </a:p>
          <a:p>
            <a:pPr marL="0" lvl="0" indent="0" algn="l" rtl="0">
              <a:lnSpc>
                <a:spcPct val="100000"/>
              </a:lnSpc>
              <a:spcBef>
                <a:spcPts val="0"/>
              </a:spcBef>
              <a:spcAft>
                <a:spcPts val="0"/>
              </a:spcAft>
              <a:buSzPts val="5200"/>
              <a:buNone/>
            </a:pPr>
            <a:endParaRPr sz="1400" b="1" dirty="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311700" y="1518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Observations from Ratings_df (Book_Rating)</a:t>
            </a:r>
            <a:endParaRPr/>
          </a:p>
        </p:txBody>
      </p:sp>
      <p:sp>
        <p:nvSpPr>
          <p:cNvPr id="117" name="Google Shape;117;p22"/>
          <p:cNvSpPr txBox="1">
            <a:spLocks noGrp="1"/>
          </p:cNvSpPr>
          <p:nvPr>
            <p:ph type="body" idx="1"/>
          </p:nvPr>
        </p:nvSpPr>
        <p:spPr>
          <a:xfrm>
            <a:off x="163325" y="1146575"/>
            <a:ext cx="8520600" cy="3718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Font typeface="Montserrat"/>
              <a:buChar char="●"/>
            </a:pPr>
            <a:r>
              <a:rPr lang="en-GB" sz="1400">
                <a:solidFill>
                  <a:schemeClr val="lt1"/>
                </a:solidFill>
                <a:highlight>
                  <a:srgbClr val="FFFFFF"/>
                </a:highlight>
                <a:latin typeface="Montserrat"/>
                <a:ea typeface="Montserrat"/>
                <a:cs typeface="Montserrat"/>
                <a:sym typeface="Montserrat"/>
              </a:rPr>
              <a:t> Higher ratings are more common amongst users </a:t>
            </a:r>
            <a:endParaRPr sz="1400">
              <a:solidFill>
                <a:schemeClr val="lt1"/>
              </a:solidFill>
              <a:highlight>
                <a:srgbClr val="FFFFFF"/>
              </a:highlight>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highlight>
                  <a:srgbClr val="FFFFFF"/>
                </a:highlight>
                <a:latin typeface="Montserrat"/>
                <a:ea typeface="Montserrat"/>
                <a:cs typeface="Montserrat"/>
                <a:sym typeface="Montserrat"/>
              </a:rPr>
              <a:t> Rating 8 has been rated the highest number of times</a:t>
            </a:r>
            <a:endParaRPr sz="1600">
              <a:solidFill>
                <a:schemeClr val="lt1"/>
              </a:solidFill>
              <a:latin typeface="Montserrat"/>
              <a:ea typeface="Montserrat"/>
              <a:cs typeface="Montserrat"/>
              <a:sym typeface="Montserrat"/>
            </a:endParaRPr>
          </a:p>
          <a:p>
            <a:pPr marL="457200" lvl="0" indent="0" algn="l" rtl="0">
              <a:spcBef>
                <a:spcPts val="0"/>
              </a:spcBef>
              <a:spcAft>
                <a:spcPts val="0"/>
              </a:spcAft>
              <a:buNone/>
            </a:pPr>
            <a:endParaRPr sz="1400">
              <a:solidFill>
                <a:schemeClr val="lt1"/>
              </a:solidFill>
            </a:endParaRPr>
          </a:p>
        </p:txBody>
      </p:sp>
      <p:pic>
        <p:nvPicPr>
          <p:cNvPr id="118" name="Google Shape;118;p22"/>
          <p:cNvPicPr preferRelativeResize="0"/>
          <p:nvPr/>
        </p:nvPicPr>
        <p:blipFill>
          <a:blip r:embed="rId3">
            <a:alphaModFix/>
          </a:blip>
          <a:stretch>
            <a:fillRect/>
          </a:stretch>
        </p:blipFill>
        <p:spPr>
          <a:xfrm>
            <a:off x="805975" y="1695400"/>
            <a:ext cx="7877949" cy="33528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Data Cleaning</a:t>
            </a:r>
            <a:endParaRPr b="1">
              <a:latin typeface="Montserrat"/>
              <a:ea typeface="Montserrat"/>
              <a:cs typeface="Montserrat"/>
              <a:sym typeface="Montserrat"/>
            </a:endParaRPr>
          </a:p>
        </p:txBody>
      </p:sp>
      <p:sp>
        <p:nvSpPr>
          <p:cNvPr id="124" name="Google Shape;124;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Clr>
                <a:schemeClr val="lt1"/>
              </a:buClr>
              <a:buSzPts val="1900"/>
              <a:buFont typeface="Montserrat"/>
              <a:buAutoNum type="arabicPeriod"/>
            </a:pPr>
            <a:r>
              <a:rPr lang="en-GB" sz="1900" b="1">
                <a:solidFill>
                  <a:schemeClr val="lt1"/>
                </a:solidFill>
                <a:latin typeface="Montserrat"/>
                <a:ea typeface="Montserrat"/>
                <a:cs typeface="Montserrat"/>
                <a:sym typeface="Montserrat"/>
              </a:rPr>
              <a:t>Null Value Imputation:</a:t>
            </a:r>
            <a:endParaRPr sz="19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900" b="1">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900" b="1">
                <a:solidFill>
                  <a:schemeClr val="lt1"/>
                </a:solidFill>
                <a:latin typeface="Montserrat"/>
                <a:ea typeface="Montserrat"/>
                <a:cs typeface="Montserrat"/>
                <a:sym typeface="Montserrat"/>
              </a:rPr>
              <a:t>Age column has 40% missing values</a:t>
            </a:r>
            <a:endParaRPr sz="19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6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6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a:solidFill>
                <a:schemeClr val="lt1"/>
              </a:solidFill>
              <a:latin typeface="Montserrat"/>
              <a:ea typeface="Montserrat"/>
              <a:cs typeface="Montserrat"/>
              <a:sym typeface="Montserrat"/>
            </a:endParaRPr>
          </a:p>
        </p:txBody>
      </p:sp>
      <p:pic>
        <p:nvPicPr>
          <p:cNvPr id="125" name="Google Shape;125;p23"/>
          <p:cNvPicPr preferRelativeResize="0"/>
          <p:nvPr/>
        </p:nvPicPr>
        <p:blipFill>
          <a:blip r:embed="rId3">
            <a:alphaModFix/>
          </a:blip>
          <a:stretch>
            <a:fillRect/>
          </a:stretch>
        </p:blipFill>
        <p:spPr>
          <a:xfrm>
            <a:off x="472213" y="2739923"/>
            <a:ext cx="8199575" cy="2275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Imputing missing values</a:t>
            </a:r>
            <a:endParaRPr b="1">
              <a:latin typeface="Montserrat"/>
              <a:ea typeface="Montserrat"/>
              <a:cs typeface="Montserrat"/>
              <a:sym typeface="Montserrat"/>
            </a:endParaRPr>
          </a:p>
        </p:txBody>
      </p:sp>
      <p:sp>
        <p:nvSpPr>
          <p:cNvPr id="131" name="Google Shape;131;p24"/>
          <p:cNvSpPr txBox="1">
            <a:spLocks noGrp="1"/>
          </p:cNvSpPr>
          <p:nvPr>
            <p:ph type="body" idx="1"/>
          </p:nvPr>
        </p:nvSpPr>
        <p:spPr>
          <a:xfrm>
            <a:off x="311700" y="1017725"/>
            <a:ext cx="8520600" cy="3954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Font typeface="Montserrat"/>
              <a:buChar char="●"/>
            </a:pPr>
            <a:r>
              <a:rPr lang="en-GB" sz="1400" b="1">
                <a:solidFill>
                  <a:schemeClr val="lt1"/>
                </a:solidFill>
                <a:latin typeface="Montserrat"/>
                <a:ea typeface="Montserrat"/>
                <a:cs typeface="Montserrat"/>
                <a:sym typeface="Montserrat"/>
              </a:rPr>
              <a:t>Outliers in Age column </a:t>
            </a:r>
            <a:endParaRPr sz="1400" b="1">
              <a:solidFill>
                <a:schemeClr val="lt1"/>
              </a:solidFill>
              <a:latin typeface="Montserrat"/>
              <a:ea typeface="Montserrat"/>
              <a:cs typeface="Montserrat"/>
              <a:sym typeface="Montserrat"/>
            </a:endParaRPr>
          </a:p>
          <a:p>
            <a:pPr marL="457200" lvl="0" indent="-342900" algn="l" rtl="0">
              <a:spcBef>
                <a:spcPts val="0"/>
              </a:spcBef>
              <a:spcAft>
                <a:spcPts val="0"/>
              </a:spcAft>
              <a:buClr>
                <a:schemeClr val="lt1"/>
              </a:buClr>
              <a:buSzPts val="1800"/>
              <a:buFont typeface="Montserrat"/>
              <a:buChar char="●"/>
            </a:pPr>
            <a:r>
              <a:rPr lang="en-GB" sz="1400" b="1">
                <a:solidFill>
                  <a:schemeClr val="lt1"/>
                </a:solidFill>
                <a:highlight>
                  <a:srgbClr val="FFFFFF"/>
                </a:highlight>
                <a:latin typeface="Montserrat"/>
                <a:ea typeface="Montserrat"/>
                <a:cs typeface="Montserrat"/>
                <a:sym typeface="Montserrat"/>
              </a:rPr>
              <a:t>Age has positive Skewness (right tail) so we can use median to fill Nan values,</a:t>
            </a:r>
            <a:endParaRPr sz="1400" b="1">
              <a:solidFill>
                <a:schemeClr val="lt1"/>
              </a:solidFill>
              <a:latin typeface="Montserrat"/>
              <a:ea typeface="Montserrat"/>
              <a:cs typeface="Montserrat"/>
              <a:sym typeface="Montserrat"/>
            </a:endParaRPr>
          </a:p>
          <a:p>
            <a:pPr marL="914400" lvl="0" indent="0" algn="l" rtl="0">
              <a:spcBef>
                <a:spcPts val="0"/>
              </a:spcBef>
              <a:spcAft>
                <a:spcPts val="0"/>
              </a:spcAft>
              <a:buNone/>
            </a:pPr>
            <a:endParaRPr sz="1400">
              <a:solidFill>
                <a:schemeClr val="lt1"/>
              </a:solidFill>
            </a:endParaRPr>
          </a:p>
        </p:txBody>
      </p:sp>
      <p:sp>
        <p:nvSpPr>
          <p:cNvPr id="132" name="Google Shape;132;p24"/>
          <p:cNvSpPr txBox="1"/>
          <p:nvPr/>
        </p:nvSpPr>
        <p:spPr>
          <a:xfrm>
            <a:off x="6074375" y="1451550"/>
            <a:ext cx="1088700" cy="112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33" name="Google Shape;133;p24"/>
          <p:cNvSpPr txBox="1"/>
          <p:nvPr/>
        </p:nvSpPr>
        <p:spPr>
          <a:xfrm>
            <a:off x="5774600" y="1467325"/>
            <a:ext cx="3057600" cy="179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34" name="Google Shape;134;p24"/>
          <p:cNvSpPr txBox="1"/>
          <p:nvPr/>
        </p:nvSpPr>
        <p:spPr>
          <a:xfrm>
            <a:off x="5995500" y="1356875"/>
            <a:ext cx="2224500" cy="167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35" name="Google Shape;135;p24"/>
          <p:cNvSpPr txBox="1"/>
          <p:nvPr/>
        </p:nvSpPr>
        <p:spPr>
          <a:xfrm>
            <a:off x="5727275" y="1404200"/>
            <a:ext cx="320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Montserrat"/>
              <a:ea typeface="Montserrat"/>
              <a:cs typeface="Montserrat"/>
              <a:sym typeface="Montserrat"/>
            </a:endParaRPr>
          </a:p>
        </p:txBody>
      </p:sp>
      <p:pic>
        <p:nvPicPr>
          <p:cNvPr id="136" name="Google Shape;136;p24"/>
          <p:cNvPicPr preferRelativeResize="0"/>
          <p:nvPr/>
        </p:nvPicPr>
        <p:blipFill>
          <a:blip r:embed="rId3">
            <a:alphaModFix/>
          </a:blip>
          <a:stretch>
            <a:fillRect/>
          </a:stretch>
        </p:blipFill>
        <p:spPr>
          <a:xfrm>
            <a:off x="1770700" y="1760000"/>
            <a:ext cx="5602600" cy="3339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Data Cleaning</a:t>
            </a:r>
            <a:endParaRPr b="1">
              <a:latin typeface="Montserrat"/>
              <a:ea typeface="Montserrat"/>
              <a:cs typeface="Montserrat"/>
              <a:sym typeface="Montserrat"/>
            </a:endParaRPr>
          </a:p>
        </p:txBody>
      </p:sp>
      <p:sp>
        <p:nvSpPr>
          <p:cNvPr id="142" name="Google Shape;142;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Clr>
                <a:schemeClr val="lt1"/>
              </a:buClr>
              <a:buSzPts val="1900"/>
              <a:buFont typeface="Montserrat"/>
              <a:buAutoNum type="arabicPeriod"/>
            </a:pPr>
            <a:r>
              <a:rPr lang="en-GB" sz="1900" b="1">
                <a:solidFill>
                  <a:schemeClr val="lt1"/>
                </a:solidFill>
                <a:latin typeface="Montserrat"/>
                <a:ea typeface="Montserrat"/>
                <a:cs typeface="Montserrat"/>
                <a:sym typeface="Montserrat"/>
              </a:rPr>
              <a:t>Null Value Imputation:</a:t>
            </a:r>
            <a:endParaRPr sz="19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900" b="1">
              <a:solidFill>
                <a:schemeClr val="lt1"/>
              </a:solidFill>
              <a:latin typeface="Montserrat"/>
              <a:ea typeface="Montserrat"/>
              <a:cs typeface="Montserrat"/>
              <a:sym typeface="Montserrat"/>
            </a:endParaRPr>
          </a:p>
          <a:p>
            <a:pPr marL="914400" lvl="0" indent="0" algn="l" rtl="0">
              <a:spcBef>
                <a:spcPts val="0"/>
              </a:spcBef>
              <a:spcAft>
                <a:spcPts val="0"/>
              </a:spcAft>
              <a:buNone/>
            </a:pPr>
            <a:endParaRPr sz="1600" b="1">
              <a:solidFill>
                <a:schemeClr val="lt1"/>
              </a:solidFill>
              <a:latin typeface="Montserrat"/>
              <a:ea typeface="Montserrat"/>
              <a:cs typeface="Montserrat"/>
              <a:sym typeface="Montserrat"/>
            </a:endParaRPr>
          </a:p>
          <a:p>
            <a:pPr marL="1371600" lvl="0" indent="0" algn="l" rtl="0">
              <a:spcBef>
                <a:spcPts val="0"/>
              </a:spcBef>
              <a:spcAft>
                <a:spcPts val="0"/>
              </a:spcAft>
              <a:buNone/>
            </a:pPr>
            <a:endParaRPr sz="16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a:solidFill>
                <a:schemeClr val="lt1"/>
              </a:solidFill>
              <a:latin typeface="Montserrat"/>
              <a:ea typeface="Montserrat"/>
              <a:cs typeface="Montserrat"/>
              <a:sym typeface="Montserrat"/>
            </a:endParaRPr>
          </a:p>
        </p:txBody>
      </p:sp>
      <p:pic>
        <p:nvPicPr>
          <p:cNvPr id="143" name="Google Shape;143;p25"/>
          <p:cNvPicPr preferRelativeResize="0"/>
          <p:nvPr/>
        </p:nvPicPr>
        <p:blipFill>
          <a:blip r:embed="rId3">
            <a:alphaModFix/>
          </a:blip>
          <a:stretch>
            <a:fillRect/>
          </a:stretch>
        </p:blipFill>
        <p:spPr>
          <a:xfrm>
            <a:off x="2252014" y="1727100"/>
            <a:ext cx="4332861" cy="3416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6"/>
          <p:cNvSpPr txBox="1">
            <a:spLocks noGrp="1"/>
          </p:cNvSpPr>
          <p:nvPr>
            <p:ph type="title"/>
          </p:nvPr>
        </p:nvSpPr>
        <p:spPr>
          <a:xfrm>
            <a:off x="311700" y="4664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Replacing strings by int values</a:t>
            </a:r>
            <a:r>
              <a:rPr lang="en-GB">
                <a:latin typeface="Montserrat"/>
                <a:ea typeface="Montserrat"/>
                <a:cs typeface="Montserrat"/>
                <a:sym typeface="Montserrat"/>
              </a:rPr>
              <a:t> </a:t>
            </a:r>
            <a:endParaRPr>
              <a:latin typeface="Montserrat"/>
              <a:ea typeface="Montserrat"/>
              <a:cs typeface="Montserrat"/>
              <a:sym typeface="Montserrat"/>
            </a:endParaRPr>
          </a:p>
        </p:txBody>
      </p:sp>
      <p:sp>
        <p:nvSpPr>
          <p:cNvPr id="149" name="Google Shape;14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50" name="Google Shape;150;p26"/>
          <p:cNvPicPr preferRelativeResize="0"/>
          <p:nvPr/>
        </p:nvPicPr>
        <p:blipFill>
          <a:blip r:embed="rId3">
            <a:alphaModFix/>
          </a:blip>
          <a:stretch>
            <a:fillRect/>
          </a:stretch>
        </p:blipFill>
        <p:spPr>
          <a:xfrm>
            <a:off x="1264450" y="1468050"/>
            <a:ext cx="5968600" cy="3343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7"/>
          <p:cNvSpPr txBox="1">
            <a:spLocks noGrp="1"/>
          </p:cNvSpPr>
          <p:nvPr>
            <p:ph type="title"/>
          </p:nvPr>
        </p:nvSpPr>
        <p:spPr>
          <a:xfrm>
            <a:off x="129525"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endParaRPr sz="1950" b="1">
              <a:solidFill>
                <a:srgbClr val="0000FF"/>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b="1"/>
          </a:p>
        </p:txBody>
      </p:sp>
      <p:sp>
        <p:nvSpPr>
          <p:cNvPr id="156" name="Google Shape;156;p27"/>
          <p:cNvSpPr txBox="1">
            <a:spLocks noGrp="1"/>
          </p:cNvSpPr>
          <p:nvPr>
            <p:ph type="body" idx="1"/>
          </p:nvPr>
        </p:nvSpPr>
        <p:spPr>
          <a:xfrm>
            <a:off x="203600" y="1017725"/>
            <a:ext cx="8579100" cy="40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lt1"/>
                </a:solidFill>
                <a:latin typeface="Montserrat"/>
                <a:ea typeface="Montserrat"/>
                <a:cs typeface="Montserrat"/>
                <a:sym typeface="Montserrat"/>
              </a:rPr>
              <a:t>1.)Popularity Based Recommendation</a:t>
            </a: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Book weighted average formula:</a:t>
            </a: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a:solidFill>
                <a:schemeClr val="lt1"/>
              </a:solidFill>
              <a:latin typeface="Montserrat"/>
              <a:ea typeface="Montserrat"/>
              <a:cs typeface="Montserrat"/>
              <a:sym typeface="Montserrat"/>
            </a:endParaRPr>
          </a:p>
          <a:p>
            <a:pPr marL="0" lvl="0" indent="0" algn="ctr" rtl="0">
              <a:spcBef>
                <a:spcPts val="0"/>
              </a:spcBef>
              <a:spcAft>
                <a:spcPts val="0"/>
              </a:spcAft>
              <a:buNone/>
            </a:pPr>
            <a:r>
              <a:rPr lang="en-GB" sz="1400" b="1">
                <a:solidFill>
                  <a:schemeClr val="lt1"/>
                </a:solidFill>
                <a:latin typeface="Montserrat"/>
                <a:ea typeface="Montserrat"/>
                <a:cs typeface="Montserrat"/>
                <a:sym typeface="Montserrat"/>
              </a:rPr>
              <a:t>Weighted Rating(WR)=[vR/(v+m)]+[mC/(v+m)]</a:t>
            </a:r>
            <a:endParaRPr sz="1400" b="1">
              <a:solidFill>
                <a:schemeClr val="lt1"/>
              </a:solidFill>
              <a:latin typeface="Montserrat"/>
              <a:ea typeface="Montserrat"/>
              <a:cs typeface="Montserrat"/>
              <a:sym typeface="Montserrat"/>
            </a:endParaRPr>
          </a:p>
          <a:p>
            <a:pPr marL="0" lvl="0" indent="0" algn="ctr" rtl="0">
              <a:spcBef>
                <a:spcPts val="0"/>
              </a:spcBef>
              <a:spcAft>
                <a:spcPts val="0"/>
              </a:spcAft>
              <a:buNone/>
            </a:pPr>
            <a:endParaRPr sz="1400" b="1">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Where,</a:t>
            </a: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v is the number of votes for the books;</a:t>
            </a: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m is the minimum votes required to be listed in the chart;</a:t>
            </a: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R is the average rating of the book; and</a:t>
            </a: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C is the mean vote across the whole report.</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endParaRPr b="1"/>
          </a:p>
        </p:txBody>
      </p:sp>
      <p:sp>
        <p:nvSpPr>
          <p:cNvPr id="162" name="Google Shape;162;p28"/>
          <p:cNvSpPr txBox="1">
            <a:spLocks noGrp="1"/>
          </p:cNvSpPr>
          <p:nvPr>
            <p:ph type="body" idx="1"/>
          </p:nvPr>
        </p:nvSpPr>
        <p:spPr>
          <a:xfrm>
            <a:off x="311700" y="1060850"/>
            <a:ext cx="8520600" cy="397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457200" lvl="0" indent="0" algn="l" rtl="0">
              <a:spcBef>
                <a:spcPts val="0"/>
              </a:spcBef>
              <a:spcAft>
                <a:spcPts val="0"/>
              </a:spcAft>
              <a:buNone/>
            </a:pPr>
            <a:endParaRPr>
              <a:solidFill>
                <a:schemeClr val="lt1"/>
              </a:solidFill>
            </a:endParaRPr>
          </a:p>
        </p:txBody>
      </p:sp>
      <p:pic>
        <p:nvPicPr>
          <p:cNvPr id="163" name="Google Shape;163;p28"/>
          <p:cNvPicPr preferRelativeResize="0"/>
          <p:nvPr/>
        </p:nvPicPr>
        <p:blipFill>
          <a:blip r:embed="rId3">
            <a:alphaModFix/>
          </a:blip>
          <a:stretch>
            <a:fillRect/>
          </a:stretch>
        </p:blipFill>
        <p:spPr>
          <a:xfrm>
            <a:off x="311700" y="1001200"/>
            <a:ext cx="7460826" cy="4094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a:off x="311700" y="1659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endParaRPr b="1">
              <a:latin typeface="Montserrat"/>
              <a:ea typeface="Montserrat"/>
              <a:cs typeface="Montserrat"/>
              <a:sym typeface="Montserrat"/>
            </a:endParaRPr>
          </a:p>
        </p:txBody>
      </p:sp>
      <p:sp>
        <p:nvSpPr>
          <p:cNvPr id="169" name="Google Shape;169;p29"/>
          <p:cNvSpPr txBox="1">
            <a:spLocks noGrp="1"/>
          </p:cNvSpPr>
          <p:nvPr>
            <p:ph type="body" idx="1"/>
          </p:nvPr>
        </p:nvSpPr>
        <p:spPr>
          <a:xfrm>
            <a:off x="311700" y="73862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lt1"/>
                </a:solidFill>
                <a:latin typeface="Montserrat"/>
                <a:ea typeface="Montserrat"/>
                <a:cs typeface="Montserrat"/>
                <a:sym typeface="Montserrat"/>
              </a:rPr>
              <a:t>2.)Model based collaborative filtering</a:t>
            </a: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p:txBody>
      </p:sp>
      <p:pic>
        <p:nvPicPr>
          <p:cNvPr id="170" name="Google Shape;170;p29"/>
          <p:cNvPicPr preferRelativeResize="0"/>
          <p:nvPr/>
        </p:nvPicPr>
        <p:blipFill>
          <a:blip r:embed="rId3">
            <a:alphaModFix/>
          </a:blip>
          <a:stretch>
            <a:fillRect/>
          </a:stretch>
        </p:blipFill>
        <p:spPr>
          <a:xfrm>
            <a:off x="721375" y="2675050"/>
            <a:ext cx="2840825" cy="1772850"/>
          </a:xfrm>
          <a:prstGeom prst="rect">
            <a:avLst/>
          </a:prstGeom>
          <a:noFill/>
          <a:ln>
            <a:noFill/>
          </a:ln>
        </p:spPr>
      </p:pic>
      <p:pic>
        <p:nvPicPr>
          <p:cNvPr id="171" name="Google Shape;171;p29"/>
          <p:cNvPicPr preferRelativeResize="0"/>
          <p:nvPr/>
        </p:nvPicPr>
        <p:blipFill>
          <a:blip r:embed="rId4">
            <a:alphaModFix/>
          </a:blip>
          <a:stretch>
            <a:fillRect/>
          </a:stretch>
        </p:blipFill>
        <p:spPr>
          <a:xfrm>
            <a:off x="5211150" y="2675050"/>
            <a:ext cx="3023650" cy="1994325"/>
          </a:xfrm>
          <a:prstGeom prst="rect">
            <a:avLst/>
          </a:prstGeom>
          <a:noFill/>
          <a:ln>
            <a:noFill/>
          </a:ln>
        </p:spPr>
      </p:pic>
      <p:sp>
        <p:nvSpPr>
          <p:cNvPr id="172" name="Google Shape;172;p29"/>
          <p:cNvSpPr txBox="1"/>
          <p:nvPr/>
        </p:nvSpPr>
        <p:spPr>
          <a:xfrm>
            <a:off x="1494200" y="1997050"/>
            <a:ext cx="10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a:solidFill>
                  <a:schemeClr val="lt1"/>
                </a:solidFill>
                <a:latin typeface="Montserrat"/>
                <a:ea typeface="Montserrat"/>
                <a:cs typeface="Montserrat"/>
                <a:sym typeface="Montserrat"/>
              </a:rPr>
              <a:t>SVD</a:t>
            </a:r>
            <a:endParaRPr sz="1800" b="1">
              <a:solidFill>
                <a:schemeClr val="lt1"/>
              </a:solidFill>
              <a:latin typeface="Montserrat"/>
              <a:ea typeface="Montserrat"/>
              <a:cs typeface="Montserrat"/>
              <a:sym typeface="Montserrat"/>
            </a:endParaRPr>
          </a:p>
        </p:txBody>
      </p:sp>
      <p:sp>
        <p:nvSpPr>
          <p:cNvPr id="173" name="Google Shape;173;p29"/>
          <p:cNvSpPr txBox="1"/>
          <p:nvPr/>
        </p:nvSpPr>
        <p:spPr>
          <a:xfrm>
            <a:off x="6249775" y="2068900"/>
            <a:ext cx="1034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a:solidFill>
                  <a:schemeClr val="lt1"/>
                </a:solidFill>
                <a:latin typeface="Montserrat"/>
                <a:ea typeface="Montserrat"/>
                <a:cs typeface="Montserrat"/>
                <a:sym typeface="Montserrat"/>
              </a:rPr>
              <a:t>NMF</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endParaRPr b="1">
              <a:latin typeface="Montserrat"/>
              <a:ea typeface="Montserrat"/>
              <a:cs typeface="Montserrat"/>
              <a:sym typeface="Montserrat"/>
            </a:endParaRPr>
          </a:p>
        </p:txBody>
      </p:sp>
      <p:sp>
        <p:nvSpPr>
          <p:cNvPr id="179" name="Google Shape;179;p30"/>
          <p:cNvSpPr txBox="1">
            <a:spLocks noGrp="1"/>
          </p:cNvSpPr>
          <p:nvPr>
            <p:ph type="body" idx="1"/>
          </p:nvPr>
        </p:nvSpPr>
        <p:spPr>
          <a:xfrm>
            <a:off x="311700" y="1017725"/>
            <a:ext cx="8520600" cy="355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lt1"/>
                </a:solidFill>
              </a:rPr>
              <a:t>SVD Model Results</a:t>
            </a:r>
            <a:endParaRPr b="1">
              <a:solidFill>
                <a:schemeClr val="lt1"/>
              </a:solidFill>
            </a:endParaRPr>
          </a:p>
        </p:txBody>
      </p:sp>
      <p:pic>
        <p:nvPicPr>
          <p:cNvPr id="180" name="Google Shape;180;p30"/>
          <p:cNvPicPr preferRelativeResize="0"/>
          <p:nvPr/>
        </p:nvPicPr>
        <p:blipFill>
          <a:blip r:embed="rId3">
            <a:alphaModFix/>
          </a:blip>
          <a:stretch>
            <a:fillRect/>
          </a:stretch>
        </p:blipFill>
        <p:spPr>
          <a:xfrm>
            <a:off x="239325" y="1933025"/>
            <a:ext cx="8592975" cy="2528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endParaRPr b="1">
              <a:latin typeface="Montserrat"/>
              <a:ea typeface="Montserrat"/>
              <a:cs typeface="Montserrat"/>
              <a:sym typeface="Montserrat"/>
            </a:endParaRPr>
          </a:p>
        </p:txBody>
      </p:sp>
      <p:sp>
        <p:nvSpPr>
          <p:cNvPr id="186" name="Google Shape;186;p31"/>
          <p:cNvSpPr txBox="1">
            <a:spLocks noGrp="1"/>
          </p:cNvSpPr>
          <p:nvPr>
            <p:ph type="body" idx="1"/>
          </p:nvPr>
        </p:nvSpPr>
        <p:spPr>
          <a:xfrm>
            <a:off x="311700" y="1152475"/>
            <a:ext cx="8520600" cy="3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lt1"/>
                </a:solidFill>
              </a:rPr>
              <a:t>SVD Model Results</a:t>
            </a:r>
            <a:endParaRPr/>
          </a:p>
        </p:txBody>
      </p:sp>
      <p:pic>
        <p:nvPicPr>
          <p:cNvPr id="187" name="Google Shape;187;p31"/>
          <p:cNvPicPr preferRelativeResize="0"/>
          <p:nvPr/>
        </p:nvPicPr>
        <p:blipFill>
          <a:blip r:embed="rId3">
            <a:alphaModFix/>
          </a:blip>
          <a:stretch>
            <a:fillRect/>
          </a:stretch>
        </p:blipFill>
        <p:spPr>
          <a:xfrm>
            <a:off x="138050" y="1997050"/>
            <a:ext cx="8926249" cy="2945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051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Content</a:t>
            </a:r>
            <a:endParaRPr b="1">
              <a:latin typeface="Montserrat"/>
              <a:ea typeface="Montserrat"/>
              <a:cs typeface="Montserrat"/>
              <a:sym typeface="Montserrat"/>
            </a:endParaRPr>
          </a:p>
        </p:txBody>
      </p:sp>
      <p:sp>
        <p:nvSpPr>
          <p:cNvPr id="61" name="Google Shape;61;p14"/>
          <p:cNvSpPr txBox="1">
            <a:spLocks noGrp="1"/>
          </p:cNvSpPr>
          <p:nvPr>
            <p:ph type="body" idx="1"/>
          </p:nvPr>
        </p:nvSpPr>
        <p:spPr>
          <a:xfrm>
            <a:off x="177425" y="1114425"/>
            <a:ext cx="8520600" cy="36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Problem statement</a:t>
            </a: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Data Summary</a:t>
            </a: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Analysis of different datasets</a:t>
            </a: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Data Cleaning</a:t>
            </a: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Outlier treatment</a:t>
            </a: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Imputing missing values</a:t>
            </a: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Different Recommendation Model</a:t>
            </a: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Challenges </a:t>
            </a: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Conclusion</a:t>
            </a:r>
            <a:endParaRPr sz="1400" b="1">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b="1">
                <a:solidFill>
                  <a:schemeClr val="lt1"/>
                </a:solidFill>
                <a:latin typeface="Montserrat"/>
                <a:ea typeface="Montserrat"/>
                <a:cs typeface="Montserrat"/>
                <a:sym typeface="Montserrat"/>
              </a:rPr>
              <a:t>Future Scope</a:t>
            </a:r>
            <a:endParaRPr sz="1400"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a:solidFill>
                <a:schemeClr val="lt1"/>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 </a:t>
            </a:r>
            <a:endParaRPr b="1">
              <a:latin typeface="Montserrat"/>
              <a:ea typeface="Montserrat"/>
              <a:cs typeface="Montserrat"/>
              <a:sym typeface="Montserrat"/>
            </a:endParaRPr>
          </a:p>
        </p:txBody>
      </p:sp>
      <p:sp>
        <p:nvSpPr>
          <p:cNvPr id="193" name="Google Shape;193;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lt1"/>
                </a:solidFill>
              </a:rPr>
              <a:t>SVD Model Results</a:t>
            </a:r>
            <a:endParaRPr/>
          </a:p>
        </p:txBody>
      </p:sp>
      <p:pic>
        <p:nvPicPr>
          <p:cNvPr id="194" name="Google Shape;194;p32"/>
          <p:cNvPicPr preferRelativeResize="0"/>
          <p:nvPr/>
        </p:nvPicPr>
        <p:blipFill>
          <a:blip r:embed="rId3">
            <a:alphaModFix/>
          </a:blip>
          <a:stretch>
            <a:fillRect/>
          </a:stretch>
        </p:blipFill>
        <p:spPr>
          <a:xfrm>
            <a:off x="71425" y="1635175"/>
            <a:ext cx="9001125" cy="2933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endParaRPr b="1">
              <a:latin typeface="Montserrat"/>
              <a:ea typeface="Montserrat"/>
              <a:cs typeface="Montserrat"/>
              <a:sym typeface="Montserrat"/>
            </a:endParaRPr>
          </a:p>
        </p:txBody>
      </p:sp>
      <p:sp>
        <p:nvSpPr>
          <p:cNvPr id="200" name="Google Shape;200;p33"/>
          <p:cNvSpPr txBox="1">
            <a:spLocks noGrp="1"/>
          </p:cNvSpPr>
          <p:nvPr>
            <p:ph type="body" idx="1"/>
          </p:nvPr>
        </p:nvSpPr>
        <p:spPr>
          <a:xfrm>
            <a:off x="431638" y="118120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lt1"/>
                </a:solidFill>
              </a:rPr>
              <a:t>User-ID - 193458</a:t>
            </a:r>
            <a:endParaRPr b="1">
              <a:solidFill>
                <a:schemeClr val="lt1"/>
              </a:solidFill>
            </a:endParaRPr>
          </a:p>
          <a:p>
            <a:pPr marL="0" lvl="0" indent="0" algn="l" rtl="0">
              <a:spcBef>
                <a:spcPts val="0"/>
              </a:spcBef>
              <a:spcAft>
                <a:spcPts val="0"/>
              </a:spcAft>
              <a:buNone/>
            </a:pPr>
            <a:r>
              <a:rPr lang="en-GB" b="1">
                <a:solidFill>
                  <a:schemeClr val="lt1"/>
                </a:solidFill>
              </a:rPr>
              <a:t>Test set: predicted top rated books</a:t>
            </a:r>
            <a:endParaRPr b="1">
              <a:solidFill>
                <a:schemeClr val="lt1"/>
              </a:solidFill>
            </a:endParaRPr>
          </a:p>
          <a:p>
            <a:pPr marL="0" lvl="0" indent="0" algn="l" rtl="0">
              <a:spcBef>
                <a:spcPts val="0"/>
              </a:spcBef>
              <a:spcAft>
                <a:spcPts val="0"/>
              </a:spcAft>
              <a:buNone/>
            </a:pPr>
            <a:endParaRPr b="1">
              <a:solidFill>
                <a:schemeClr val="lt1"/>
              </a:solidFill>
            </a:endParaRPr>
          </a:p>
        </p:txBody>
      </p:sp>
      <p:pic>
        <p:nvPicPr>
          <p:cNvPr id="201" name="Google Shape;201;p33"/>
          <p:cNvPicPr preferRelativeResize="0"/>
          <p:nvPr/>
        </p:nvPicPr>
        <p:blipFill>
          <a:blip r:embed="rId3">
            <a:alphaModFix/>
          </a:blip>
          <a:stretch>
            <a:fillRect/>
          </a:stretch>
        </p:blipFill>
        <p:spPr>
          <a:xfrm>
            <a:off x="431650" y="2181125"/>
            <a:ext cx="8045699" cy="2416485"/>
          </a:xfrm>
          <a:prstGeom prst="rect">
            <a:avLst/>
          </a:prstGeom>
          <a:noFill/>
          <a:ln>
            <a:noFill/>
          </a:ln>
        </p:spPr>
      </p:pic>
      <p:sp>
        <p:nvSpPr>
          <p:cNvPr id="202" name="Google Shape;202;p33"/>
          <p:cNvSpPr txBox="1"/>
          <p:nvPr/>
        </p:nvSpPr>
        <p:spPr>
          <a:xfrm>
            <a:off x="311703" y="3548700"/>
            <a:ext cx="3797400" cy="461700"/>
          </a:xfrm>
          <a:prstGeom prst="rect">
            <a:avLst/>
          </a:prstGeom>
          <a:noFill/>
          <a:ln>
            <a:noFill/>
          </a:ln>
        </p:spPr>
        <p:txBody>
          <a:bodyPr spcFirstLastPara="1" wrap="square" lIns="91425" tIns="91425" rIns="91425" bIns="91425" anchor="t" anchorCtr="0">
            <a:spAutoFit/>
          </a:bodyPr>
          <a:lstStyle/>
          <a:p>
            <a:pPr marL="0" lvl="0" indent="0" algn="l" rtl="0">
              <a:spcBef>
                <a:spcPts val="1000"/>
              </a:spcBef>
              <a:spcAft>
                <a:spcPts val="0"/>
              </a:spcAft>
              <a:buNone/>
            </a:pPr>
            <a:endParaRPr sz="1800" b="1">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endParaRPr b="1">
              <a:latin typeface="Montserrat"/>
              <a:ea typeface="Montserrat"/>
              <a:cs typeface="Montserrat"/>
              <a:sym typeface="Montserrat"/>
            </a:endParaRPr>
          </a:p>
        </p:txBody>
      </p:sp>
      <p:sp>
        <p:nvSpPr>
          <p:cNvPr id="208" name="Google Shape;208;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1000"/>
              </a:spcBef>
              <a:spcAft>
                <a:spcPts val="0"/>
              </a:spcAft>
              <a:buNone/>
            </a:pPr>
            <a:r>
              <a:rPr lang="en-GB" b="1">
                <a:solidFill>
                  <a:schemeClr val="lt1"/>
                </a:solidFill>
              </a:rPr>
              <a:t>Test set: actual top rated books</a:t>
            </a:r>
            <a:endParaRPr b="1">
              <a:solidFill>
                <a:schemeClr val="lt1"/>
              </a:solidFill>
            </a:endParaRPr>
          </a:p>
          <a:p>
            <a:pPr marL="0" lvl="0" indent="0" algn="l" rtl="0">
              <a:spcBef>
                <a:spcPts val="0"/>
              </a:spcBef>
              <a:spcAft>
                <a:spcPts val="0"/>
              </a:spcAft>
              <a:buNone/>
            </a:pPr>
            <a:endParaRPr/>
          </a:p>
        </p:txBody>
      </p:sp>
      <p:pic>
        <p:nvPicPr>
          <p:cNvPr id="209" name="Google Shape;209;p34"/>
          <p:cNvPicPr preferRelativeResize="0"/>
          <p:nvPr/>
        </p:nvPicPr>
        <p:blipFill>
          <a:blip r:embed="rId3">
            <a:alphaModFix/>
          </a:blip>
          <a:stretch>
            <a:fillRect/>
          </a:stretch>
        </p:blipFill>
        <p:spPr>
          <a:xfrm>
            <a:off x="311700" y="2072000"/>
            <a:ext cx="8295411" cy="24968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5"/>
          <p:cNvSpPr txBox="1">
            <a:spLocks noGrp="1"/>
          </p:cNvSpPr>
          <p:nvPr>
            <p:ph type="title"/>
          </p:nvPr>
        </p:nvSpPr>
        <p:spPr>
          <a:xfrm>
            <a:off x="311700" y="445025"/>
            <a:ext cx="8520600" cy="70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Collaborative Filtering-(Item-Item based)</a:t>
            </a:r>
            <a:endParaRPr b="1">
              <a:latin typeface="Montserrat"/>
              <a:ea typeface="Montserrat"/>
              <a:cs typeface="Montserrat"/>
              <a:sym typeface="Montserrat"/>
            </a:endParaRPr>
          </a:p>
        </p:txBody>
      </p:sp>
      <p:sp>
        <p:nvSpPr>
          <p:cNvPr id="215" name="Google Shape;215;p35"/>
          <p:cNvSpPr txBox="1">
            <a:spLocks noGrp="1"/>
          </p:cNvSpPr>
          <p:nvPr>
            <p:ph type="body" idx="1"/>
          </p:nvPr>
        </p:nvSpPr>
        <p:spPr>
          <a:xfrm>
            <a:off x="311700" y="1103700"/>
            <a:ext cx="8520600" cy="346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lt1"/>
                </a:solidFill>
                <a:latin typeface="Montserrat"/>
                <a:ea typeface="Montserrat"/>
                <a:cs typeface="Montserrat"/>
                <a:sym typeface="Montserrat"/>
              </a:rPr>
              <a:t>3.)Collaborative Filtering-(Item-Item based)</a:t>
            </a: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457200" marR="0" lvl="0" indent="-317500" algn="l" rtl="0">
              <a:lnSpc>
                <a:spcPct val="115000"/>
              </a:lnSpc>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Cosine Similarity</a:t>
            </a:r>
            <a:endParaRPr sz="1400">
              <a:solidFill>
                <a:schemeClr val="lt1"/>
              </a:solidFill>
              <a:latin typeface="Montserrat"/>
              <a:ea typeface="Montserrat"/>
              <a:cs typeface="Montserrat"/>
              <a:sym typeface="Montserrat"/>
            </a:endParaRPr>
          </a:p>
          <a:p>
            <a:pPr marL="457200" marR="0" lvl="0" indent="-317500" algn="l" rtl="0">
              <a:lnSpc>
                <a:spcPct val="115000"/>
              </a:lnSpc>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Nearest Neighbour</a:t>
            </a: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p:txBody>
      </p:sp>
      <p:pic>
        <p:nvPicPr>
          <p:cNvPr id="216" name="Google Shape;216;p35"/>
          <p:cNvPicPr preferRelativeResize="0"/>
          <p:nvPr/>
        </p:nvPicPr>
        <p:blipFill>
          <a:blip r:embed="rId3">
            <a:alphaModFix/>
          </a:blip>
          <a:stretch>
            <a:fillRect/>
          </a:stretch>
        </p:blipFill>
        <p:spPr>
          <a:xfrm>
            <a:off x="929775" y="2413850"/>
            <a:ext cx="6521375" cy="2643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6"/>
          <p:cNvSpPr txBox="1">
            <a:spLocks noGrp="1"/>
          </p:cNvSpPr>
          <p:nvPr>
            <p:ph type="title"/>
          </p:nvPr>
        </p:nvSpPr>
        <p:spPr>
          <a:xfrm>
            <a:off x="311700" y="445025"/>
            <a:ext cx="8520600" cy="70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endParaRPr b="1">
              <a:latin typeface="Montserrat"/>
              <a:ea typeface="Montserrat"/>
              <a:cs typeface="Montserrat"/>
              <a:sym typeface="Montserrat"/>
            </a:endParaRPr>
          </a:p>
        </p:txBody>
      </p:sp>
      <p:sp>
        <p:nvSpPr>
          <p:cNvPr id="222" name="Google Shape;222;p36"/>
          <p:cNvSpPr txBox="1">
            <a:spLocks noGrp="1"/>
          </p:cNvSpPr>
          <p:nvPr>
            <p:ph type="body" idx="1"/>
          </p:nvPr>
        </p:nvSpPr>
        <p:spPr>
          <a:xfrm>
            <a:off x="311700" y="1537299"/>
            <a:ext cx="8520600" cy="317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solidFill>
                  <a:schemeClr val="lt1"/>
                </a:solidFill>
                <a:latin typeface="Montserrat"/>
                <a:ea typeface="Montserrat"/>
                <a:cs typeface="Montserrat"/>
                <a:sym typeface="Montserrat"/>
              </a:rPr>
              <a:t>Recommendations for Harry Potter and the Sorcerer's Stone (Book 1)</a:t>
            </a: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p:txBody>
      </p:sp>
      <p:pic>
        <p:nvPicPr>
          <p:cNvPr id="223" name="Google Shape;223;p36"/>
          <p:cNvPicPr preferRelativeResize="0"/>
          <p:nvPr/>
        </p:nvPicPr>
        <p:blipFill>
          <a:blip r:embed="rId3">
            <a:alphaModFix/>
          </a:blip>
          <a:stretch>
            <a:fillRect/>
          </a:stretch>
        </p:blipFill>
        <p:spPr>
          <a:xfrm>
            <a:off x="311693" y="2686300"/>
            <a:ext cx="1509800" cy="2280675"/>
          </a:xfrm>
          <a:prstGeom prst="rect">
            <a:avLst/>
          </a:prstGeom>
          <a:noFill/>
          <a:ln>
            <a:noFill/>
          </a:ln>
        </p:spPr>
      </p:pic>
      <p:pic>
        <p:nvPicPr>
          <p:cNvPr id="224" name="Google Shape;224;p36"/>
          <p:cNvPicPr preferRelativeResize="0"/>
          <p:nvPr/>
        </p:nvPicPr>
        <p:blipFill>
          <a:blip r:embed="rId4">
            <a:alphaModFix/>
          </a:blip>
          <a:stretch>
            <a:fillRect/>
          </a:stretch>
        </p:blipFill>
        <p:spPr>
          <a:xfrm>
            <a:off x="2060175" y="2686300"/>
            <a:ext cx="6897050" cy="2280675"/>
          </a:xfrm>
          <a:prstGeom prst="rect">
            <a:avLst/>
          </a:prstGeom>
          <a:noFill/>
          <a:ln>
            <a:noFill/>
          </a:ln>
        </p:spPr>
      </p:pic>
      <p:sp>
        <p:nvSpPr>
          <p:cNvPr id="225" name="Google Shape;225;p36"/>
          <p:cNvSpPr txBox="1"/>
          <p:nvPr/>
        </p:nvSpPr>
        <p:spPr>
          <a:xfrm>
            <a:off x="527800" y="2041950"/>
            <a:ext cx="107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Montserrat"/>
                <a:ea typeface="Montserrat"/>
                <a:cs typeface="Montserrat"/>
                <a:sym typeface="Montserrat"/>
              </a:rPr>
              <a:t>Input</a:t>
            </a:r>
            <a:endParaRPr/>
          </a:p>
        </p:txBody>
      </p:sp>
      <p:sp>
        <p:nvSpPr>
          <p:cNvPr id="226" name="Google Shape;226;p36"/>
          <p:cNvSpPr txBox="1"/>
          <p:nvPr/>
        </p:nvSpPr>
        <p:spPr>
          <a:xfrm>
            <a:off x="4942375" y="2171550"/>
            <a:ext cx="1824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Montserrat"/>
                <a:ea typeface="Montserrat"/>
                <a:cs typeface="Montserrat"/>
                <a:sym typeface="Montserrat"/>
              </a:rPr>
              <a:t>Output</a:t>
            </a:r>
            <a:endParaRPr/>
          </a:p>
        </p:txBody>
      </p:sp>
      <p:sp>
        <p:nvSpPr>
          <p:cNvPr id="227" name="Google Shape;227;p36"/>
          <p:cNvSpPr txBox="1"/>
          <p:nvPr/>
        </p:nvSpPr>
        <p:spPr>
          <a:xfrm>
            <a:off x="311700" y="1146725"/>
            <a:ext cx="8203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a:solidFill>
                  <a:schemeClr val="lt1"/>
                </a:solidFill>
                <a:latin typeface="Montserrat"/>
                <a:ea typeface="Montserrat"/>
                <a:cs typeface="Montserrat"/>
                <a:sym typeface="Montserrat"/>
              </a:rPr>
              <a:t>SVD and Correlation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7"/>
          <p:cNvSpPr txBox="1">
            <a:spLocks noGrp="1"/>
          </p:cNvSpPr>
          <p:nvPr>
            <p:ph type="title"/>
          </p:nvPr>
        </p:nvSpPr>
        <p:spPr>
          <a:xfrm>
            <a:off x="311700" y="445025"/>
            <a:ext cx="8520600" cy="70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endParaRPr b="1">
              <a:latin typeface="Montserrat"/>
              <a:ea typeface="Montserrat"/>
              <a:cs typeface="Montserrat"/>
              <a:sym typeface="Montserrat"/>
            </a:endParaRPr>
          </a:p>
          <a:p>
            <a:pPr marL="0" lvl="0" indent="0" algn="l" rtl="0">
              <a:spcBef>
                <a:spcPts val="0"/>
              </a:spcBef>
              <a:spcAft>
                <a:spcPts val="0"/>
              </a:spcAft>
              <a:buNone/>
            </a:pPr>
            <a:endParaRPr b="1">
              <a:latin typeface="Montserrat"/>
              <a:ea typeface="Montserrat"/>
              <a:cs typeface="Montserrat"/>
              <a:sym typeface="Montserrat"/>
            </a:endParaRPr>
          </a:p>
        </p:txBody>
      </p:sp>
      <p:sp>
        <p:nvSpPr>
          <p:cNvPr id="233" name="Google Shape;233;p37"/>
          <p:cNvSpPr txBox="1">
            <a:spLocks noGrp="1"/>
          </p:cNvSpPr>
          <p:nvPr>
            <p:ph type="body" idx="1"/>
          </p:nvPr>
        </p:nvSpPr>
        <p:spPr>
          <a:xfrm>
            <a:off x="311700" y="1103700"/>
            <a:ext cx="8520600" cy="346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lt1"/>
                </a:solidFill>
                <a:latin typeface="Montserrat"/>
                <a:ea typeface="Montserrat"/>
                <a:cs typeface="Montserrat"/>
                <a:sym typeface="Montserrat"/>
              </a:rPr>
              <a:t>4.)Collaborative Filtering-(User-Item based)</a:t>
            </a: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p:txBody>
      </p:sp>
      <p:pic>
        <p:nvPicPr>
          <p:cNvPr id="234" name="Google Shape;234;p37"/>
          <p:cNvPicPr preferRelativeResize="0"/>
          <p:nvPr/>
        </p:nvPicPr>
        <p:blipFill>
          <a:blip r:embed="rId3">
            <a:alphaModFix/>
          </a:blip>
          <a:stretch>
            <a:fillRect/>
          </a:stretch>
        </p:blipFill>
        <p:spPr>
          <a:xfrm>
            <a:off x="371400" y="1751975"/>
            <a:ext cx="7758100" cy="3076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8"/>
          <p:cNvSpPr txBox="1">
            <a:spLocks noGrp="1"/>
          </p:cNvSpPr>
          <p:nvPr>
            <p:ph type="title"/>
          </p:nvPr>
        </p:nvSpPr>
        <p:spPr>
          <a:xfrm>
            <a:off x="311700" y="445025"/>
            <a:ext cx="8520600" cy="70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Different Models</a:t>
            </a:r>
            <a:br>
              <a:rPr lang="en-GB" b="1">
                <a:latin typeface="Montserrat"/>
                <a:ea typeface="Montserrat"/>
                <a:cs typeface="Montserrat"/>
                <a:sym typeface="Montserrat"/>
              </a:rPr>
            </a:br>
            <a:endParaRPr b="1">
              <a:latin typeface="Montserrat"/>
              <a:ea typeface="Montserrat"/>
              <a:cs typeface="Montserrat"/>
              <a:sym typeface="Montserrat"/>
            </a:endParaRPr>
          </a:p>
        </p:txBody>
      </p:sp>
      <p:sp>
        <p:nvSpPr>
          <p:cNvPr id="240" name="Google Shape;240;p38"/>
          <p:cNvSpPr txBox="1">
            <a:spLocks noGrp="1"/>
          </p:cNvSpPr>
          <p:nvPr>
            <p:ph type="body" idx="1"/>
          </p:nvPr>
        </p:nvSpPr>
        <p:spPr>
          <a:xfrm>
            <a:off x="311700" y="1103700"/>
            <a:ext cx="8520600" cy="346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a:p>
            <a:pPr marL="0" lvl="0" indent="0" algn="l" rtl="0">
              <a:spcBef>
                <a:spcPts val="0"/>
              </a:spcBef>
              <a:spcAft>
                <a:spcPts val="0"/>
              </a:spcAft>
              <a:buNone/>
            </a:pPr>
            <a:endParaRPr b="1">
              <a:solidFill>
                <a:schemeClr val="lt1"/>
              </a:solidFill>
              <a:latin typeface="Montserrat"/>
              <a:ea typeface="Montserrat"/>
              <a:cs typeface="Montserrat"/>
              <a:sym typeface="Montserrat"/>
            </a:endParaRPr>
          </a:p>
        </p:txBody>
      </p:sp>
      <p:pic>
        <p:nvPicPr>
          <p:cNvPr id="241" name="Google Shape;241;p38"/>
          <p:cNvPicPr preferRelativeResize="0"/>
          <p:nvPr/>
        </p:nvPicPr>
        <p:blipFill>
          <a:blip r:embed="rId3">
            <a:alphaModFix/>
          </a:blip>
          <a:stretch>
            <a:fillRect/>
          </a:stretch>
        </p:blipFill>
        <p:spPr>
          <a:xfrm>
            <a:off x="445375" y="1434075"/>
            <a:ext cx="7810500" cy="3638550"/>
          </a:xfrm>
          <a:prstGeom prst="rect">
            <a:avLst/>
          </a:prstGeom>
          <a:noFill/>
          <a:ln>
            <a:noFill/>
          </a:ln>
        </p:spPr>
      </p:pic>
      <p:sp>
        <p:nvSpPr>
          <p:cNvPr id="242" name="Google Shape;242;p38"/>
          <p:cNvSpPr txBox="1"/>
          <p:nvPr/>
        </p:nvSpPr>
        <p:spPr>
          <a:xfrm>
            <a:off x="369175" y="1001100"/>
            <a:ext cx="3000000" cy="718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800" b="1">
                <a:solidFill>
                  <a:schemeClr val="lt1"/>
                </a:solidFill>
                <a:latin typeface="Montserrat"/>
                <a:ea typeface="Montserrat"/>
                <a:cs typeface="Montserrat"/>
                <a:sym typeface="Montserrat"/>
              </a:rPr>
              <a:t>Model Results</a:t>
            </a:r>
            <a:br>
              <a:rPr lang="en-GB" sz="1800" b="1">
                <a:solidFill>
                  <a:schemeClr val="lt1"/>
                </a:solidFill>
                <a:latin typeface="Montserrat"/>
                <a:ea typeface="Montserrat"/>
                <a:cs typeface="Montserrat"/>
                <a:sym typeface="Montserrat"/>
              </a:rPr>
            </a:b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9"/>
          <p:cNvSpPr txBox="1">
            <a:spLocks noGrp="1"/>
          </p:cNvSpPr>
          <p:nvPr>
            <p:ph type="title"/>
          </p:nvPr>
        </p:nvSpPr>
        <p:spPr>
          <a:xfrm>
            <a:off x="62975" y="63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Conclusion</a:t>
            </a:r>
            <a:endParaRPr b="1">
              <a:latin typeface="Montserrat"/>
              <a:ea typeface="Montserrat"/>
              <a:cs typeface="Montserrat"/>
              <a:sym typeface="Montserrat"/>
            </a:endParaRPr>
          </a:p>
        </p:txBody>
      </p:sp>
      <p:sp>
        <p:nvSpPr>
          <p:cNvPr id="248" name="Google Shape;248;p39"/>
          <p:cNvSpPr txBox="1">
            <a:spLocks noGrp="1"/>
          </p:cNvSpPr>
          <p:nvPr>
            <p:ph type="body" idx="1"/>
          </p:nvPr>
        </p:nvSpPr>
        <p:spPr>
          <a:xfrm>
            <a:off x="134025" y="806000"/>
            <a:ext cx="8599200" cy="4204200"/>
          </a:xfrm>
          <a:prstGeom prst="rect">
            <a:avLst/>
          </a:prstGeom>
        </p:spPr>
        <p:txBody>
          <a:bodyPr spcFirstLastPara="1" wrap="square" lIns="91425" tIns="91425" rIns="91425" bIns="91425" anchor="t" anchorCtr="0">
            <a:noAutofit/>
          </a:bodyPr>
          <a:lstStyle/>
          <a:p>
            <a:pPr marL="457200" lvl="0" indent="-311150" algn="just" rtl="0">
              <a:spcBef>
                <a:spcPts val="600"/>
              </a:spcBef>
              <a:spcAft>
                <a:spcPts val="0"/>
              </a:spcAft>
              <a:buClr>
                <a:schemeClr val="lt1"/>
              </a:buClr>
              <a:buSzPts val="1300"/>
              <a:buFont typeface="Montserrat"/>
              <a:buChar char="●"/>
            </a:pPr>
            <a:r>
              <a:rPr lang="en-GB" sz="1300" b="1">
                <a:solidFill>
                  <a:schemeClr val="lt1"/>
                </a:solidFill>
                <a:highlight>
                  <a:srgbClr val="FFFFFF"/>
                </a:highlight>
                <a:latin typeface="Montserrat"/>
                <a:ea typeface="Montserrat"/>
                <a:cs typeface="Montserrat"/>
                <a:sym typeface="Montserrat"/>
              </a:rPr>
              <a:t>In EDA, the Top-10 most rated books were essentially novels. Books like The Lovely Bone and The Secret Life of Bees were very well perceived.</a:t>
            </a:r>
            <a:endParaRPr sz="1300" b="1">
              <a:solidFill>
                <a:schemeClr val="lt1"/>
              </a:solidFill>
              <a:highlight>
                <a:srgbClr val="FFFFFF"/>
              </a:highlight>
              <a:latin typeface="Montserrat"/>
              <a:ea typeface="Montserrat"/>
              <a:cs typeface="Montserrat"/>
              <a:sym typeface="Montserrat"/>
            </a:endParaRPr>
          </a:p>
          <a:p>
            <a:pPr marL="457200" lvl="0" indent="0" algn="just" rtl="0">
              <a:spcBef>
                <a:spcPts val="600"/>
              </a:spcBef>
              <a:spcAft>
                <a:spcPts val="0"/>
              </a:spcAft>
              <a:buNone/>
            </a:pPr>
            <a:endParaRPr sz="1300" b="1">
              <a:solidFill>
                <a:schemeClr val="lt1"/>
              </a:solidFill>
              <a:highlight>
                <a:srgbClr val="FFFFFF"/>
              </a:highlight>
              <a:latin typeface="Montserrat"/>
              <a:ea typeface="Montserrat"/>
              <a:cs typeface="Montserrat"/>
              <a:sym typeface="Montserrat"/>
            </a:endParaRPr>
          </a:p>
          <a:p>
            <a:pPr marL="457200" lvl="0" indent="-311150" algn="just" rtl="0">
              <a:spcBef>
                <a:spcPts val="600"/>
              </a:spcBef>
              <a:spcAft>
                <a:spcPts val="0"/>
              </a:spcAft>
              <a:buClr>
                <a:schemeClr val="lt1"/>
              </a:buClr>
              <a:buSzPts val="1300"/>
              <a:buFont typeface="Montserrat"/>
              <a:buChar char="●"/>
            </a:pPr>
            <a:r>
              <a:rPr lang="en-GB" sz="1300" b="1">
                <a:solidFill>
                  <a:schemeClr val="lt1"/>
                </a:solidFill>
                <a:highlight>
                  <a:srgbClr val="FFFFFF"/>
                </a:highlight>
                <a:latin typeface="Montserrat"/>
                <a:ea typeface="Montserrat"/>
                <a:cs typeface="Montserrat"/>
                <a:sym typeface="Montserrat"/>
              </a:rPr>
              <a:t>Majority of the readers were of the age bracket 20-35 and most of them came from North American and European countries namely USA, Canada, UK, Germany and Spain.</a:t>
            </a:r>
            <a:endParaRPr sz="1300" b="1">
              <a:solidFill>
                <a:schemeClr val="lt1"/>
              </a:solidFill>
              <a:highlight>
                <a:srgbClr val="FFFFFF"/>
              </a:highlight>
              <a:latin typeface="Montserrat"/>
              <a:ea typeface="Montserrat"/>
              <a:cs typeface="Montserrat"/>
              <a:sym typeface="Montserrat"/>
            </a:endParaRPr>
          </a:p>
          <a:p>
            <a:pPr marL="457200" lvl="0" indent="0" algn="just" rtl="0">
              <a:spcBef>
                <a:spcPts val="600"/>
              </a:spcBef>
              <a:spcAft>
                <a:spcPts val="0"/>
              </a:spcAft>
              <a:buNone/>
            </a:pPr>
            <a:endParaRPr sz="1300" b="1">
              <a:solidFill>
                <a:schemeClr val="lt1"/>
              </a:solidFill>
              <a:highlight>
                <a:srgbClr val="FFFFFF"/>
              </a:highlight>
              <a:latin typeface="Montserrat"/>
              <a:ea typeface="Montserrat"/>
              <a:cs typeface="Montserrat"/>
              <a:sym typeface="Montserrat"/>
            </a:endParaRPr>
          </a:p>
          <a:p>
            <a:pPr marL="457200" lvl="0" indent="-311150" algn="just" rtl="0">
              <a:spcBef>
                <a:spcPts val="600"/>
              </a:spcBef>
              <a:spcAft>
                <a:spcPts val="0"/>
              </a:spcAft>
              <a:buClr>
                <a:schemeClr val="lt1"/>
              </a:buClr>
              <a:buSzPts val="1300"/>
              <a:buFont typeface="Montserrat"/>
              <a:buChar char="●"/>
            </a:pPr>
            <a:r>
              <a:rPr lang="en-GB" sz="1300" b="1">
                <a:solidFill>
                  <a:schemeClr val="lt1"/>
                </a:solidFill>
                <a:highlight>
                  <a:srgbClr val="FFFFFF"/>
                </a:highlight>
                <a:latin typeface="Montserrat"/>
                <a:ea typeface="Montserrat"/>
                <a:cs typeface="Montserrat"/>
                <a:sym typeface="Montserrat"/>
              </a:rPr>
              <a:t>If we look at the ratings distribution, most of the books have high ratings with maximum books being rated 8. Ratings below 5 are few in number.</a:t>
            </a:r>
            <a:endParaRPr sz="1300" b="1">
              <a:solidFill>
                <a:schemeClr val="lt1"/>
              </a:solidFill>
              <a:highlight>
                <a:srgbClr val="FFFFFF"/>
              </a:highlight>
              <a:latin typeface="Montserrat"/>
              <a:ea typeface="Montserrat"/>
              <a:cs typeface="Montserrat"/>
              <a:sym typeface="Montserrat"/>
            </a:endParaRPr>
          </a:p>
          <a:p>
            <a:pPr marL="457200" lvl="0" indent="0" algn="just" rtl="0">
              <a:spcBef>
                <a:spcPts val="600"/>
              </a:spcBef>
              <a:spcAft>
                <a:spcPts val="0"/>
              </a:spcAft>
              <a:buNone/>
            </a:pPr>
            <a:endParaRPr sz="1300" b="1">
              <a:solidFill>
                <a:schemeClr val="lt1"/>
              </a:solidFill>
              <a:highlight>
                <a:srgbClr val="FFFFFF"/>
              </a:highlight>
              <a:latin typeface="Montserrat"/>
              <a:ea typeface="Montserrat"/>
              <a:cs typeface="Montserrat"/>
              <a:sym typeface="Montserrat"/>
            </a:endParaRPr>
          </a:p>
          <a:p>
            <a:pPr marL="457200" lvl="0" indent="-311150" algn="just" rtl="0">
              <a:spcBef>
                <a:spcPts val="600"/>
              </a:spcBef>
              <a:spcAft>
                <a:spcPts val="0"/>
              </a:spcAft>
              <a:buClr>
                <a:schemeClr val="lt1"/>
              </a:buClr>
              <a:buSzPts val="1300"/>
              <a:buFont typeface="Montserrat"/>
              <a:buChar char="●"/>
            </a:pPr>
            <a:r>
              <a:rPr lang="en-GB" sz="1300" b="1">
                <a:solidFill>
                  <a:schemeClr val="lt1"/>
                </a:solidFill>
                <a:highlight>
                  <a:srgbClr val="FFFFFF"/>
                </a:highlight>
                <a:latin typeface="Montserrat"/>
                <a:ea typeface="Montserrat"/>
                <a:cs typeface="Montserrat"/>
                <a:sym typeface="Montserrat"/>
              </a:rPr>
              <a:t>Author with the most books was Agatha Christie, William Shakespeare and Stephen King.</a:t>
            </a:r>
            <a:endParaRPr sz="1300" b="1">
              <a:solidFill>
                <a:schemeClr val="lt1"/>
              </a:solidFill>
              <a:highlight>
                <a:srgbClr val="FFFFFF"/>
              </a:highlight>
              <a:latin typeface="Montserrat"/>
              <a:ea typeface="Montserrat"/>
              <a:cs typeface="Montserrat"/>
              <a:sym typeface="Montserrat"/>
            </a:endParaRPr>
          </a:p>
          <a:p>
            <a:pPr marL="0" lvl="0" indent="0" algn="just" rtl="0">
              <a:spcBef>
                <a:spcPts val="600"/>
              </a:spcBef>
              <a:spcAft>
                <a:spcPts val="0"/>
              </a:spcAft>
              <a:buNone/>
            </a:pPr>
            <a:endParaRPr sz="1300" b="1">
              <a:solidFill>
                <a:schemeClr val="lt1"/>
              </a:solidFill>
              <a:highlight>
                <a:srgbClr val="FFFFFF"/>
              </a:highlight>
              <a:latin typeface="Montserrat"/>
              <a:ea typeface="Montserrat"/>
              <a:cs typeface="Montserrat"/>
              <a:sym typeface="Montserrat"/>
            </a:endParaRPr>
          </a:p>
          <a:p>
            <a:pPr marL="457200" lvl="0" indent="-311150" algn="just" rtl="0">
              <a:spcBef>
                <a:spcPts val="600"/>
              </a:spcBef>
              <a:spcAft>
                <a:spcPts val="0"/>
              </a:spcAft>
              <a:buClr>
                <a:schemeClr val="lt1"/>
              </a:buClr>
              <a:buSzPts val="1300"/>
              <a:buFont typeface="Montserrat"/>
              <a:buChar char="●"/>
            </a:pPr>
            <a:r>
              <a:rPr lang="en-GB" sz="1300" b="1">
                <a:solidFill>
                  <a:schemeClr val="lt1"/>
                </a:solidFill>
                <a:highlight>
                  <a:srgbClr val="FFFFFF"/>
                </a:highlight>
                <a:latin typeface="Montserrat"/>
                <a:ea typeface="Montserrat"/>
                <a:cs typeface="Montserrat"/>
                <a:sym typeface="Montserrat"/>
              </a:rPr>
              <a:t>For modelling, it was observed that for model based collaborative filtering SVD technique worked way better than NMF with lower Mean Absolute Error (MAE) .</a:t>
            </a:r>
            <a:endParaRPr sz="1300" b="1">
              <a:solidFill>
                <a:schemeClr val="lt1"/>
              </a:solidFill>
              <a:highlight>
                <a:srgbClr val="FFFFFF"/>
              </a:highlight>
              <a:latin typeface="Montserrat"/>
              <a:ea typeface="Montserrat"/>
              <a:cs typeface="Montserrat"/>
              <a:sym typeface="Montserrat"/>
            </a:endParaRPr>
          </a:p>
          <a:p>
            <a:pPr marL="0" lvl="0" indent="0" algn="l" rtl="0">
              <a:spcBef>
                <a:spcPts val="600"/>
              </a:spcBef>
              <a:spcAft>
                <a:spcPts val="0"/>
              </a:spcAft>
              <a:buNone/>
            </a:pPr>
            <a:endParaRPr sz="1200" b="1">
              <a:solidFill>
                <a:schemeClr val="lt1"/>
              </a:solidFill>
              <a:highlight>
                <a:srgbClr val="FFFFFF"/>
              </a:highlight>
              <a:latin typeface="Montserrat"/>
              <a:ea typeface="Montserrat"/>
              <a:cs typeface="Montserrat"/>
              <a:sym typeface="Montserrat"/>
            </a:endParaRPr>
          </a:p>
          <a:p>
            <a:pPr marL="0" lvl="0" indent="0" algn="l" rtl="0">
              <a:spcBef>
                <a:spcPts val="600"/>
              </a:spcBef>
              <a:spcAft>
                <a:spcPts val="0"/>
              </a:spcAft>
              <a:buNone/>
            </a:pPr>
            <a:endParaRPr sz="1200" b="1">
              <a:solidFill>
                <a:schemeClr val="lt1"/>
              </a:solidFill>
              <a:highlight>
                <a:srgbClr val="FFFFFF"/>
              </a:highlight>
              <a:latin typeface="Montserrat"/>
              <a:ea typeface="Montserrat"/>
              <a:cs typeface="Montserrat"/>
              <a:sym typeface="Montserrat"/>
            </a:endParaRPr>
          </a:p>
          <a:p>
            <a:pPr marL="0" lvl="0" indent="0" algn="l" rtl="0">
              <a:spcBef>
                <a:spcPts val="600"/>
              </a:spcBef>
              <a:spcAft>
                <a:spcPts val="0"/>
              </a:spcAft>
              <a:buNone/>
            </a:pPr>
            <a:endParaRPr sz="1200" b="1">
              <a:solidFill>
                <a:schemeClr val="lt1"/>
              </a:solidFill>
              <a:highlight>
                <a:srgbClr val="FFFFFF"/>
              </a:highlight>
              <a:latin typeface="Montserrat"/>
              <a:ea typeface="Montserrat"/>
              <a:cs typeface="Montserrat"/>
              <a:sym typeface="Montserrat"/>
            </a:endParaRPr>
          </a:p>
          <a:p>
            <a:pPr marL="457200" lvl="0" indent="0" algn="l" rtl="0">
              <a:spcBef>
                <a:spcPts val="500"/>
              </a:spcBef>
              <a:spcAft>
                <a:spcPts val="0"/>
              </a:spcAft>
              <a:buNone/>
            </a:pPr>
            <a:endParaRPr sz="12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400">
              <a:solidFill>
                <a:schemeClr val="lt1"/>
              </a:solidFill>
              <a:highlight>
                <a:srgbClr val="FFFFFF"/>
              </a:highlight>
              <a:latin typeface="Montserrat"/>
              <a:ea typeface="Montserrat"/>
              <a:cs typeface="Montserrat"/>
              <a:sym typeface="Montserrat"/>
            </a:endParaRPr>
          </a:p>
          <a:p>
            <a:pPr marL="457200" lvl="0" indent="0" algn="l" rtl="0">
              <a:spcBef>
                <a:spcPts val="0"/>
              </a:spcBef>
              <a:spcAft>
                <a:spcPts val="0"/>
              </a:spcAft>
              <a:buNone/>
            </a:pPr>
            <a:endParaRPr sz="1400">
              <a:solidFill>
                <a:srgbClr val="000000"/>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0"/>
          <p:cNvSpPr txBox="1">
            <a:spLocks noGrp="1"/>
          </p:cNvSpPr>
          <p:nvPr>
            <p:ph type="title"/>
          </p:nvPr>
        </p:nvSpPr>
        <p:spPr>
          <a:xfrm>
            <a:off x="134050" y="249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Challenges</a:t>
            </a:r>
            <a:endParaRPr b="1">
              <a:latin typeface="Montserrat"/>
              <a:ea typeface="Montserrat"/>
              <a:cs typeface="Montserrat"/>
              <a:sym typeface="Montserrat"/>
            </a:endParaRPr>
          </a:p>
        </p:txBody>
      </p:sp>
      <p:sp>
        <p:nvSpPr>
          <p:cNvPr id="254" name="Google Shape;254;p40"/>
          <p:cNvSpPr txBox="1">
            <a:spLocks noGrp="1"/>
          </p:cNvSpPr>
          <p:nvPr>
            <p:ph type="body" idx="1"/>
          </p:nvPr>
        </p:nvSpPr>
        <p:spPr>
          <a:xfrm>
            <a:off x="222875" y="1327975"/>
            <a:ext cx="8520600" cy="3416400"/>
          </a:xfrm>
          <a:prstGeom prst="rect">
            <a:avLst/>
          </a:prstGeom>
        </p:spPr>
        <p:txBody>
          <a:bodyPr spcFirstLastPara="1" wrap="square" lIns="91425" tIns="91425" rIns="91425" bIns="91425" anchor="t" anchorCtr="0">
            <a:noAutofit/>
          </a:bodyPr>
          <a:lstStyle/>
          <a:p>
            <a:pPr marL="457200" marR="0" lvl="0" indent="-317500" algn="just" rtl="0">
              <a:lnSpc>
                <a:spcPct val="115000"/>
              </a:lnSpc>
              <a:spcBef>
                <a:spcPts val="600"/>
              </a:spcBef>
              <a:spcAft>
                <a:spcPts val="0"/>
              </a:spcAft>
              <a:buClr>
                <a:schemeClr val="lt1"/>
              </a:buClr>
              <a:buSzPts val="1400"/>
              <a:buFont typeface="Montserrat"/>
              <a:buChar char="●"/>
            </a:pPr>
            <a:r>
              <a:rPr lang="en-GB" sz="1400" b="1">
                <a:solidFill>
                  <a:schemeClr val="lt1"/>
                </a:solidFill>
                <a:highlight>
                  <a:srgbClr val="FFFFFF"/>
                </a:highlight>
                <a:latin typeface="Montserrat"/>
                <a:ea typeface="Montserrat"/>
                <a:cs typeface="Montserrat"/>
                <a:sym typeface="Montserrat"/>
              </a:rPr>
              <a:t>Handling of sparsity was a major challenge as well since the user interactions were not present for the majority of the books.</a:t>
            </a:r>
            <a:endParaRPr sz="14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400" b="1">
              <a:solidFill>
                <a:schemeClr val="lt1"/>
              </a:solidFill>
              <a:highlight>
                <a:srgbClr val="FFFFFF"/>
              </a:highlight>
              <a:latin typeface="Montserrat"/>
              <a:ea typeface="Montserrat"/>
              <a:cs typeface="Montserrat"/>
              <a:sym typeface="Montserrat"/>
            </a:endParaRPr>
          </a:p>
          <a:p>
            <a:pPr marL="457200" marR="0" lvl="0" indent="-317500" algn="just" rtl="0">
              <a:lnSpc>
                <a:spcPct val="115000"/>
              </a:lnSpc>
              <a:spcBef>
                <a:spcPts val="600"/>
              </a:spcBef>
              <a:spcAft>
                <a:spcPts val="0"/>
              </a:spcAft>
              <a:buClr>
                <a:schemeClr val="lt1"/>
              </a:buClr>
              <a:buSzPts val="1400"/>
              <a:buFont typeface="Montserrat"/>
              <a:buChar char="●"/>
            </a:pPr>
            <a:r>
              <a:rPr lang="en-GB" sz="1400" b="1">
                <a:solidFill>
                  <a:schemeClr val="lt1"/>
                </a:solidFill>
                <a:highlight>
                  <a:srgbClr val="FFFFFF"/>
                </a:highlight>
                <a:latin typeface="Montserrat"/>
                <a:ea typeface="Montserrat"/>
                <a:cs typeface="Montserrat"/>
                <a:sym typeface="Montserrat"/>
              </a:rPr>
              <a:t>Understanding the metric for evaluation was a challenge as well. </a:t>
            </a:r>
            <a:endParaRPr sz="14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400" b="1">
              <a:solidFill>
                <a:schemeClr val="lt1"/>
              </a:solidFill>
              <a:highlight>
                <a:srgbClr val="FFFFFF"/>
              </a:highlight>
              <a:latin typeface="Montserrat"/>
              <a:ea typeface="Montserrat"/>
              <a:cs typeface="Montserrat"/>
              <a:sym typeface="Montserrat"/>
            </a:endParaRPr>
          </a:p>
          <a:p>
            <a:pPr marL="457200" marR="0" lvl="0" indent="-317500" algn="just" rtl="0">
              <a:lnSpc>
                <a:spcPct val="115000"/>
              </a:lnSpc>
              <a:spcBef>
                <a:spcPts val="600"/>
              </a:spcBef>
              <a:spcAft>
                <a:spcPts val="0"/>
              </a:spcAft>
              <a:buClr>
                <a:schemeClr val="lt1"/>
              </a:buClr>
              <a:buSzPts val="1400"/>
              <a:buFont typeface="Montserrat"/>
              <a:buChar char="●"/>
            </a:pPr>
            <a:r>
              <a:rPr lang="en-GB" sz="1400" b="1">
                <a:solidFill>
                  <a:schemeClr val="lt1"/>
                </a:solidFill>
                <a:highlight>
                  <a:srgbClr val="FFFFFF"/>
                </a:highlight>
                <a:latin typeface="Montserrat"/>
                <a:ea typeface="Montserrat"/>
                <a:cs typeface="Montserrat"/>
                <a:sym typeface="Montserrat"/>
              </a:rPr>
              <a:t>Since the data consisted of text data, data cleaning was a major challenge in features like Location etc..</a:t>
            </a:r>
            <a:endParaRPr sz="14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400" b="1">
              <a:solidFill>
                <a:schemeClr val="lt1"/>
              </a:solidFill>
              <a:highlight>
                <a:srgbClr val="FFFFFF"/>
              </a:highlight>
              <a:latin typeface="Montserrat"/>
              <a:ea typeface="Montserrat"/>
              <a:cs typeface="Montserrat"/>
              <a:sym typeface="Montserrat"/>
            </a:endParaRPr>
          </a:p>
          <a:p>
            <a:pPr marL="457200" marR="0" lvl="0" indent="-317500" algn="just" rtl="0">
              <a:lnSpc>
                <a:spcPct val="115000"/>
              </a:lnSpc>
              <a:spcBef>
                <a:spcPts val="600"/>
              </a:spcBef>
              <a:spcAft>
                <a:spcPts val="0"/>
              </a:spcAft>
              <a:buClr>
                <a:schemeClr val="lt1"/>
              </a:buClr>
              <a:buSzPts val="1400"/>
              <a:buFont typeface="Montserrat"/>
              <a:buChar char="●"/>
            </a:pPr>
            <a:r>
              <a:rPr lang="en-GB" sz="1400" b="1">
                <a:solidFill>
                  <a:schemeClr val="lt1"/>
                </a:solidFill>
                <a:highlight>
                  <a:srgbClr val="FFFFFF"/>
                </a:highlight>
                <a:latin typeface="Montserrat"/>
                <a:ea typeface="Montserrat"/>
                <a:cs typeface="Montserrat"/>
                <a:sym typeface="Montserrat"/>
              </a:rPr>
              <a:t>Decision making on missing value imputations and outlier treatment was quite challenging as well.</a:t>
            </a:r>
            <a:endParaRPr sz="14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2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2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200" b="1">
              <a:solidFill>
                <a:schemeClr val="lt1"/>
              </a:solidFill>
              <a:highlight>
                <a:srgbClr val="FFFFFF"/>
              </a:highlight>
              <a:latin typeface="Montserrat"/>
              <a:ea typeface="Montserrat"/>
              <a:cs typeface="Montserrat"/>
              <a:sym typeface="Montserrat"/>
            </a:endParaRPr>
          </a:p>
          <a:p>
            <a:pPr marL="457200" lvl="0" indent="0" algn="l" rtl="0">
              <a:spcBef>
                <a:spcPts val="500"/>
              </a:spcBef>
              <a:spcAft>
                <a:spcPts val="0"/>
              </a:spcAft>
              <a:buNone/>
            </a:pPr>
            <a:endParaRPr sz="1400" b="1">
              <a:solidFill>
                <a:schemeClr val="lt1"/>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41"/>
          <p:cNvSpPr txBox="1">
            <a:spLocks noGrp="1"/>
          </p:cNvSpPr>
          <p:nvPr>
            <p:ph type="title"/>
          </p:nvPr>
        </p:nvSpPr>
        <p:spPr>
          <a:xfrm>
            <a:off x="134050" y="249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Future Scope</a:t>
            </a:r>
            <a:endParaRPr b="1">
              <a:latin typeface="Montserrat"/>
              <a:ea typeface="Montserrat"/>
              <a:cs typeface="Montserrat"/>
              <a:sym typeface="Montserrat"/>
            </a:endParaRPr>
          </a:p>
        </p:txBody>
      </p:sp>
      <p:sp>
        <p:nvSpPr>
          <p:cNvPr id="260" name="Google Shape;260;p41"/>
          <p:cNvSpPr txBox="1">
            <a:spLocks noGrp="1"/>
          </p:cNvSpPr>
          <p:nvPr>
            <p:ph type="body" idx="1"/>
          </p:nvPr>
        </p:nvSpPr>
        <p:spPr>
          <a:xfrm>
            <a:off x="222875" y="1327975"/>
            <a:ext cx="8520600" cy="3416400"/>
          </a:xfrm>
          <a:prstGeom prst="rect">
            <a:avLst/>
          </a:prstGeom>
        </p:spPr>
        <p:txBody>
          <a:bodyPr spcFirstLastPara="1" wrap="square" lIns="91425" tIns="91425" rIns="91425" bIns="91425" anchor="t" anchorCtr="0">
            <a:noAutofit/>
          </a:bodyPr>
          <a:lstStyle/>
          <a:p>
            <a:pPr marL="457200" marR="0" lvl="0" indent="-317500" algn="just" rtl="0">
              <a:lnSpc>
                <a:spcPct val="115000"/>
              </a:lnSpc>
              <a:spcBef>
                <a:spcPts val="600"/>
              </a:spcBef>
              <a:spcAft>
                <a:spcPts val="0"/>
              </a:spcAft>
              <a:buClr>
                <a:schemeClr val="lt1"/>
              </a:buClr>
              <a:buSzPts val="1400"/>
              <a:buFont typeface="Montserrat"/>
              <a:buChar char="●"/>
            </a:pPr>
            <a:r>
              <a:rPr lang="en-GB" sz="1400" b="1">
                <a:solidFill>
                  <a:schemeClr val="lt1"/>
                </a:solidFill>
                <a:highlight>
                  <a:srgbClr val="FFFFFF"/>
                </a:highlight>
                <a:latin typeface="Montserrat"/>
                <a:ea typeface="Montserrat"/>
                <a:cs typeface="Montserrat"/>
                <a:sym typeface="Montserrat"/>
              </a:rPr>
              <a:t>Given more information regarding the books dataset, namely features like Genre, Description etc, we could implement a  content-filtering based recommendation system and compare the results with the existing collaborative-filtering based system. </a:t>
            </a:r>
            <a:endParaRPr sz="14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400" b="1">
              <a:solidFill>
                <a:schemeClr val="lt1"/>
              </a:solidFill>
              <a:highlight>
                <a:srgbClr val="FFFFFF"/>
              </a:highlight>
              <a:latin typeface="Montserrat"/>
              <a:ea typeface="Montserrat"/>
              <a:cs typeface="Montserrat"/>
              <a:sym typeface="Montserrat"/>
            </a:endParaRPr>
          </a:p>
          <a:p>
            <a:pPr marL="457200" marR="0" lvl="0" indent="-317500" algn="just" rtl="0">
              <a:lnSpc>
                <a:spcPct val="115000"/>
              </a:lnSpc>
              <a:spcBef>
                <a:spcPts val="600"/>
              </a:spcBef>
              <a:spcAft>
                <a:spcPts val="0"/>
              </a:spcAft>
              <a:buClr>
                <a:schemeClr val="lt1"/>
              </a:buClr>
              <a:buSzPts val="1400"/>
              <a:buFont typeface="Montserrat"/>
              <a:buChar char="●"/>
            </a:pPr>
            <a:r>
              <a:rPr lang="en-GB" sz="1400" b="1">
                <a:solidFill>
                  <a:schemeClr val="lt1"/>
                </a:solidFill>
                <a:highlight>
                  <a:srgbClr val="FFFFFF"/>
                </a:highlight>
                <a:latin typeface="Montserrat"/>
                <a:ea typeface="Montserrat"/>
                <a:cs typeface="Montserrat"/>
                <a:sym typeface="Montserrat"/>
              </a:rPr>
              <a:t>We would like to explore various clustering approaches  for clustering the users based on Age, Location etc., and then implement voting algorithms to recommend items to the user depending on the cluster into which it belongs.</a:t>
            </a:r>
            <a:endParaRPr sz="14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4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4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200" b="1">
              <a:solidFill>
                <a:schemeClr val="lt1"/>
              </a:solidFill>
              <a:highlight>
                <a:srgbClr val="FFFFFF"/>
              </a:highlight>
              <a:latin typeface="Montserrat"/>
              <a:ea typeface="Montserrat"/>
              <a:cs typeface="Montserrat"/>
              <a:sym typeface="Montserrat"/>
            </a:endParaRPr>
          </a:p>
          <a:p>
            <a:pPr marL="457200" marR="0" lvl="0" indent="0" algn="just" rtl="0">
              <a:lnSpc>
                <a:spcPct val="115000"/>
              </a:lnSpc>
              <a:spcBef>
                <a:spcPts val="600"/>
              </a:spcBef>
              <a:spcAft>
                <a:spcPts val="0"/>
              </a:spcAft>
              <a:buNone/>
            </a:pPr>
            <a:endParaRPr sz="1200" b="1">
              <a:solidFill>
                <a:schemeClr val="lt1"/>
              </a:solidFill>
              <a:highlight>
                <a:srgbClr val="FFFFFF"/>
              </a:highlight>
              <a:latin typeface="Montserrat"/>
              <a:ea typeface="Montserrat"/>
              <a:cs typeface="Montserrat"/>
              <a:sym typeface="Montserrat"/>
            </a:endParaRPr>
          </a:p>
          <a:p>
            <a:pPr marL="457200" lvl="0" indent="0" algn="l" rtl="0">
              <a:spcBef>
                <a:spcPts val="500"/>
              </a:spcBef>
              <a:spcAft>
                <a:spcPts val="0"/>
              </a:spcAft>
              <a:buNone/>
            </a:pPr>
            <a:endParaRPr sz="1400" b="1">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Problem Statement</a:t>
            </a:r>
            <a:endParaRPr b="1">
              <a:latin typeface="Montserrat"/>
              <a:ea typeface="Montserrat"/>
              <a:cs typeface="Montserrat"/>
              <a:sym typeface="Montserrat"/>
            </a:endParaRPr>
          </a:p>
        </p:txBody>
      </p:sp>
      <p:sp>
        <p:nvSpPr>
          <p:cNvPr id="67" name="Google Shape;67;p15"/>
          <p:cNvSpPr txBox="1">
            <a:spLocks noGrp="1"/>
          </p:cNvSpPr>
          <p:nvPr>
            <p:ph type="body" idx="1"/>
          </p:nvPr>
        </p:nvSpPr>
        <p:spPr>
          <a:xfrm>
            <a:off x="4429375" y="1500213"/>
            <a:ext cx="4624800" cy="333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solidFill>
                  <a:schemeClr val="lt1"/>
                </a:solidFill>
                <a:highlight>
                  <a:srgbClr val="FFFFFF"/>
                </a:highlight>
                <a:latin typeface="Montserrat"/>
                <a:ea typeface="Montserrat"/>
                <a:cs typeface="Montserrat"/>
                <a:sym typeface="Montserrat"/>
              </a:rPr>
              <a:t>During the last few decades, with the rise of Youtube, Amazon, Netflix, and many other such web services, recommender systems have become much more important in our lives in terms of providing highly personalized and relevant content.</a:t>
            </a:r>
            <a:endParaRPr sz="1400">
              <a:solidFill>
                <a:schemeClr val="lt1"/>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sz="1400" b="1">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400" b="1">
                <a:solidFill>
                  <a:schemeClr val="lt1"/>
                </a:solidFill>
                <a:latin typeface="Montserrat"/>
                <a:ea typeface="Montserrat"/>
                <a:cs typeface="Montserrat"/>
                <a:sym typeface="Montserrat"/>
              </a:rPr>
              <a:t>The main objective is to create a recommendation system to recommend relevant books to users based on popularity and user interests.</a:t>
            </a:r>
            <a:endParaRPr sz="1700" b="1">
              <a:solidFill>
                <a:schemeClr val="lt1"/>
              </a:solidFill>
              <a:latin typeface="Montserrat"/>
              <a:ea typeface="Montserrat"/>
              <a:cs typeface="Montserrat"/>
              <a:sym typeface="Montserrat"/>
            </a:endParaRPr>
          </a:p>
        </p:txBody>
      </p:sp>
      <p:pic>
        <p:nvPicPr>
          <p:cNvPr id="68" name="Google Shape;68;p15"/>
          <p:cNvPicPr preferRelativeResize="0"/>
          <p:nvPr/>
        </p:nvPicPr>
        <p:blipFill>
          <a:blip r:embed="rId3">
            <a:alphaModFix/>
          </a:blip>
          <a:stretch>
            <a:fillRect/>
          </a:stretch>
        </p:blipFill>
        <p:spPr>
          <a:xfrm>
            <a:off x="240625" y="1500225"/>
            <a:ext cx="3809874" cy="320397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b="1">
              <a:latin typeface="Montserrat"/>
              <a:ea typeface="Montserrat"/>
              <a:cs typeface="Montserrat"/>
              <a:sym typeface="Montserrat"/>
            </a:endParaRPr>
          </a:p>
          <a:p>
            <a:pPr marL="0" lvl="0" indent="0" algn="ctr" rtl="0">
              <a:spcBef>
                <a:spcPts val="0"/>
              </a:spcBef>
              <a:spcAft>
                <a:spcPts val="0"/>
              </a:spcAft>
              <a:buNone/>
            </a:pPr>
            <a:r>
              <a:rPr lang="en-GB" b="1">
                <a:latin typeface="Montserrat"/>
                <a:ea typeface="Montserrat"/>
                <a:cs typeface="Montserrat"/>
                <a:sym typeface="Montserrat"/>
              </a:rPr>
              <a:t>Thank You</a:t>
            </a:r>
            <a:endParaRPr b="1">
              <a:latin typeface="Montserrat"/>
              <a:ea typeface="Montserrat"/>
              <a:cs typeface="Montserrat"/>
              <a:sym typeface="Montserrat"/>
            </a:endParaRPr>
          </a:p>
          <a:p>
            <a:pPr marL="0" lvl="0" indent="0" algn="ctr" rtl="0">
              <a:spcBef>
                <a:spcPts val="0"/>
              </a:spcBef>
              <a:spcAft>
                <a:spcPts val="0"/>
              </a:spcAft>
              <a:buNone/>
            </a:pPr>
            <a:r>
              <a:rPr lang="en-GB" b="1">
                <a:latin typeface="Montserrat"/>
                <a:ea typeface="Montserrat"/>
                <a:cs typeface="Montserrat"/>
                <a:sym typeface="Montserrat"/>
              </a:rPr>
              <a:t>Q &amp; A</a:t>
            </a:r>
            <a:endParaRPr b="1">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Data Summary</a:t>
            </a:r>
            <a:endParaRPr b="1">
              <a:latin typeface="Montserrat"/>
              <a:ea typeface="Montserrat"/>
              <a:cs typeface="Montserrat"/>
              <a:sym typeface="Montserrat"/>
            </a:endParaRPr>
          </a:p>
        </p:txBody>
      </p:sp>
      <p:sp>
        <p:nvSpPr>
          <p:cNvPr id="74" name="Google Shape;74;p16"/>
          <p:cNvSpPr txBox="1">
            <a:spLocks noGrp="1"/>
          </p:cNvSpPr>
          <p:nvPr>
            <p:ph type="body" idx="1"/>
          </p:nvPr>
        </p:nvSpPr>
        <p:spPr>
          <a:xfrm>
            <a:off x="311700" y="386100"/>
            <a:ext cx="8520600" cy="408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GB" sz="1400">
                <a:solidFill>
                  <a:schemeClr val="lt1"/>
                </a:solidFill>
                <a:highlight>
                  <a:srgbClr val="FFFFFF"/>
                </a:highlight>
                <a:latin typeface="Montserrat"/>
                <a:ea typeface="Montserrat"/>
                <a:cs typeface="Montserrat"/>
                <a:sym typeface="Montserrat"/>
              </a:rPr>
              <a:t>The dataset is comprised of three csv files:: User_df, Books_df, Ratings_df</a:t>
            </a:r>
            <a:endParaRPr sz="1400">
              <a:solidFill>
                <a:schemeClr val="lt1"/>
              </a:solidFill>
              <a:highlight>
                <a:srgbClr val="FFFFFF"/>
              </a:highlight>
              <a:latin typeface="Montserrat"/>
              <a:ea typeface="Montserrat"/>
              <a:cs typeface="Montserrat"/>
              <a:sym typeface="Montserrat"/>
            </a:endParaRPr>
          </a:p>
          <a:p>
            <a:pPr marL="457200" lvl="0" indent="0" algn="l" rtl="0">
              <a:lnSpc>
                <a:spcPct val="100000"/>
              </a:lnSpc>
              <a:spcBef>
                <a:spcPts val="500"/>
              </a:spcBef>
              <a:spcAft>
                <a:spcPts val="0"/>
              </a:spcAft>
              <a:buNone/>
            </a:pPr>
            <a:endParaRPr sz="1400">
              <a:solidFill>
                <a:schemeClr val="lt1"/>
              </a:solidFill>
              <a:highlight>
                <a:srgbClr val="FFFFFF"/>
              </a:highlight>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  Users_dataset.</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User-ID (unique for each user)</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Location (contains city, state and country separated by commas)</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Age</a:t>
            </a:r>
            <a:r>
              <a:rPr lang="en-GB" sz="1600">
                <a:solidFill>
                  <a:schemeClr val="lt1"/>
                </a:solidFill>
                <a:highlight>
                  <a:srgbClr val="FFFFFF"/>
                </a:highlight>
                <a:latin typeface="Montserrat"/>
                <a:ea typeface="Montserrat"/>
                <a:cs typeface="Montserrat"/>
                <a:sym typeface="Montserrat"/>
              </a:rPr>
              <a:t>                                                     </a:t>
            </a:r>
            <a:r>
              <a:rPr lang="en-GB" sz="1400">
                <a:solidFill>
                  <a:schemeClr val="lt1"/>
                </a:solidFill>
                <a:highlight>
                  <a:srgbClr val="FFFFFF"/>
                </a:highlight>
                <a:latin typeface="Montserrat"/>
                <a:ea typeface="Montserrat"/>
                <a:cs typeface="Montserrat"/>
                <a:sym typeface="Montserrat"/>
              </a:rPr>
              <a:t> Shape of Dataset - (278858, 3)</a:t>
            </a:r>
            <a:endParaRPr sz="1400">
              <a:solidFill>
                <a:schemeClr val="lt1"/>
              </a:solidFill>
              <a:highlight>
                <a:srgbClr val="FFFFFF"/>
              </a:highlight>
              <a:latin typeface="Montserrat"/>
              <a:ea typeface="Montserrat"/>
              <a:cs typeface="Montserrat"/>
              <a:sym typeface="Montserrat"/>
            </a:endParaRPr>
          </a:p>
          <a:p>
            <a:pPr marL="457200" lvl="0" indent="0" algn="l" rtl="0">
              <a:lnSpc>
                <a:spcPct val="100000"/>
              </a:lnSpc>
              <a:spcBef>
                <a:spcPts val="0"/>
              </a:spcBef>
              <a:spcAft>
                <a:spcPts val="0"/>
              </a:spcAft>
              <a:buNone/>
            </a:pPr>
            <a:endParaRPr sz="1400">
              <a:solidFill>
                <a:schemeClr val="lt1"/>
              </a:solidFill>
              <a:highlight>
                <a:srgbClr val="FFFFFF"/>
              </a:highlight>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 Books_dataset.</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ISBN (unique for each book)                               </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Book-Title</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Book-Author</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Year-Of-Publication</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Publisher</a:t>
            </a:r>
            <a:endParaRPr sz="1400">
              <a:solidFill>
                <a:schemeClr val="lt1"/>
              </a:solidFill>
              <a:latin typeface="Montserrat"/>
              <a:ea typeface="Montserrat"/>
              <a:cs typeface="Montserrat"/>
              <a:sym typeface="Montserrat"/>
            </a:endParaRPr>
          </a:p>
          <a:p>
            <a:pPr marL="457200" lvl="0" indent="0" algn="l" rtl="0">
              <a:spcBef>
                <a:spcPts val="0"/>
              </a:spcBef>
              <a:spcAft>
                <a:spcPts val="0"/>
              </a:spcAft>
              <a:buNone/>
            </a:pPr>
            <a:r>
              <a:rPr lang="en-GB" sz="1400">
                <a:solidFill>
                  <a:schemeClr val="lt1"/>
                </a:solidFill>
                <a:highlight>
                  <a:srgbClr val="FFFFFF"/>
                </a:highlight>
                <a:latin typeface="Montserrat"/>
                <a:ea typeface="Montserrat"/>
                <a:cs typeface="Montserrat"/>
                <a:sym typeface="Montserrat"/>
              </a:rPr>
              <a:t>       </a:t>
            </a:r>
            <a:endParaRPr sz="1400">
              <a:solidFill>
                <a:schemeClr val="lt1"/>
              </a:solidFill>
              <a:highlight>
                <a:srgbClr val="FFFFFF"/>
              </a:highlight>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 Ratings_dataset.</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User-ID</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ISBN</a:t>
            </a:r>
            <a:endParaRPr sz="1400">
              <a:solidFill>
                <a:schemeClr val="lt1"/>
              </a:solidFill>
              <a:latin typeface="Montserrat"/>
              <a:ea typeface="Montserrat"/>
              <a:cs typeface="Montserrat"/>
              <a:sym typeface="Montserrat"/>
            </a:endParaRPr>
          </a:p>
          <a:p>
            <a:pPr marL="0" lvl="0" indent="0" algn="l" rtl="0">
              <a:spcBef>
                <a:spcPts val="600"/>
              </a:spcBef>
              <a:spcAft>
                <a:spcPts val="0"/>
              </a:spcAft>
              <a:buNone/>
            </a:pPr>
            <a:endParaRPr sz="1400">
              <a:solidFill>
                <a:schemeClr val="lt1"/>
              </a:solidFill>
              <a:highlight>
                <a:srgbClr val="FFFFFF"/>
              </a:highlight>
              <a:latin typeface="Montserrat"/>
              <a:ea typeface="Montserrat"/>
              <a:cs typeface="Montserrat"/>
              <a:sym typeface="Montserrat"/>
            </a:endParaRPr>
          </a:p>
          <a:p>
            <a:pPr marL="457200" lvl="0" indent="0" algn="l" rtl="0">
              <a:spcBef>
                <a:spcPts val="600"/>
              </a:spcBef>
              <a:spcAft>
                <a:spcPts val="0"/>
              </a:spcAft>
              <a:buNone/>
            </a:pPr>
            <a:endParaRPr sz="1400">
              <a:solidFill>
                <a:schemeClr val="lt1"/>
              </a:solidFill>
              <a:highlight>
                <a:srgbClr val="FFFFFF"/>
              </a:highlight>
              <a:latin typeface="Montserrat"/>
              <a:ea typeface="Montserrat"/>
              <a:cs typeface="Montserrat"/>
              <a:sym typeface="Montserrat"/>
            </a:endParaRPr>
          </a:p>
          <a:p>
            <a:pPr marL="0" lvl="0" indent="0" algn="l" rtl="0">
              <a:spcBef>
                <a:spcPts val="600"/>
              </a:spcBef>
              <a:spcAft>
                <a:spcPts val="0"/>
              </a:spcAft>
              <a:buNone/>
            </a:pPr>
            <a:endParaRPr sz="1400">
              <a:solidFill>
                <a:schemeClr val="lt1"/>
              </a:solidFill>
              <a:highlight>
                <a:srgbClr val="FFFFFF"/>
              </a:highlight>
              <a:latin typeface="Montserrat"/>
              <a:ea typeface="Montserrat"/>
              <a:cs typeface="Montserrat"/>
              <a:sym typeface="Montserrat"/>
            </a:endParaRPr>
          </a:p>
          <a:p>
            <a:pPr marL="457200" lvl="0" indent="0" algn="l" rtl="0">
              <a:spcBef>
                <a:spcPts val="600"/>
              </a:spcBef>
              <a:spcAft>
                <a:spcPts val="0"/>
              </a:spcAft>
              <a:buNone/>
            </a:pPr>
            <a:endParaRPr sz="1400">
              <a:solidFill>
                <a:schemeClr val="lt1"/>
              </a:solidFill>
              <a:highlight>
                <a:srgbClr val="FFFFFF"/>
              </a:highlight>
              <a:latin typeface="Montserrat"/>
              <a:ea typeface="Montserrat"/>
              <a:cs typeface="Montserrat"/>
              <a:sym typeface="Montserrat"/>
            </a:endParaRPr>
          </a:p>
          <a:p>
            <a:pPr marL="457200" lvl="0" indent="0" algn="l" rtl="0">
              <a:spcBef>
                <a:spcPts val="600"/>
              </a:spcBef>
              <a:spcAft>
                <a:spcPts val="0"/>
              </a:spcAft>
              <a:buNone/>
            </a:pPr>
            <a:endParaRPr sz="1400">
              <a:solidFill>
                <a:schemeClr val="lt1"/>
              </a:solidFill>
              <a:highlight>
                <a:srgbClr val="FFFFFF"/>
              </a:highlight>
              <a:latin typeface="Montserrat"/>
              <a:ea typeface="Montserrat"/>
              <a:cs typeface="Montserrat"/>
              <a:sym typeface="Montserrat"/>
            </a:endParaRPr>
          </a:p>
          <a:p>
            <a:pPr marL="0" lvl="0" indent="0" algn="l" rtl="0">
              <a:spcBef>
                <a:spcPts val="500"/>
              </a:spcBef>
              <a:spcAft>
                <a:spcPts val="0"/>
              </a:spcAft>
              <a:buNone/>
            </a:pPr>
            <a:endParaRPr>
              <a:solidFill>
                <a:srgbClr val="000000"/>
              </a:solidFill>
            </a:endParaRPr>
          </a:p>
        </p:txBody>
      </p:sp>
      <p:sp>
        <p:nvSpPr>
          <p:cNvPr id="75" name="Google Shape;75;p16"/>
          <p:cNvSpPr txBox="1"/>
          <p:nvPr/>
        </p:nvSpPr>
        <p:spPr>
          <a:xfrm>
            <a:off x="3883100" y="2571750"/>
            <a:ext cx="3463500" cy="15324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Image-URL-S</a:t>
            </a:r>
            <a:endParaRPr>
              <a:solidFill>
                <a:schemeClr val="lt1"/>
              </a:solidFill>
              <a:latin typeface="Montserrat"/>
              <a:ea typeface="Montserrat"/>
              <a:cs typeface="Montserrat"/>
              <a:sym typeface="Montserrat"/>
            </a:endParaRPr>
          </a:p>
          <a:p>
            <a:pPr marL="457200" lvl="0" indent="-317500" algn="l" rtl="0">
              <a:lnSpc>
                <a:spcPct val="115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Image-URL-M</a:t>
            </a:r>
            <a:endParaRPr>
              <a:solidFill>
                <a:schemeClr val="lt1"/>
              </a:solidFill>
              <a:latin typeface="Montserrat"/>
              <a:ea typeface="Montserrat"/>
              <a:cs typeface="Montserrat"/>
              <a:sym typeface="Montserrat"/>
            </a:endParaRPr>
          </a:p>
          <a:p>
            <a:pPr marL="457200" lvl="0" indent="-317500" algn="l" rtl="0">
              <a:lnSpc>
                <a:spcPct val="115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Image-URL-L</a:t>
            </a:r>
            <a:endParaRPr>
              <a:solidFill>
                <a:schemeClr val="lt1"/>
              </a:solidFill>
              <a:latin typeface="Montserrat"/>
              <a:ea typeface="Montserrat"/>
              <a:cs typeface="Montserrat"/>
              <a:sym typeface="Montserrat"/>
            </a:endParaRPr>
          </a:p>
          <a:p>
            <a:pPr marL="457200" lvl="0" indent="-317500" algn="l" rtl="0">
              <a:lnSpc>
                <a:spcPct val="115000"/>
              </a:lnSpc>
              <a:spcBef>
                <a:spcPts val="600"/>
              </a:spcBef>
              <a:spcAft>
                <a:spcPts val="0"/>
              </a:spcAft>
              <a:buClr>
                <a:schemeClr val="lt1"/>
              </a:buClr>
              <a:buSzPts val="1400"/>
              <a:buFont typeface="Montserrat"/>
              <a:buChar char="●"/>
            </a:pPr>
            <a:r>
              <a:rPr lang="en-GB">
                <a:solidFill>
                  <a:schemeClr val="lt1"/>
                </a:solidFill>
                <a:highlight>
                  <a:srgbClr val="FFFFFF"/>
                </a:highlight>
                <a:latin typeface="Montserrat"/>
                <a:ea typeface="Montserrat"/>
                <a:cs typeface="Montserrat"/>
                <a:sym typeface="Montserrat"/>
              </a:rPr>
              <a:t>Shape of Dataset - (271360, 8)</a:t>
            </a:r>
            <a:endParaRPr>
              <a:solidFill>
                <a:schemeClr val="lt1"/>
              </a:solidFill>
              <a:highlight>
                <a:srgbClr val="FFFFFF"/>
              </a:highlight>
              <a:latin typeface="Montserrat"/>
              <a:ea typeface="Montserrat"/>
              <a:cs typeface="Montserrat"/>
              <a:sym typeface="Montserrat"/>
            </a:endParaRPr>
          </a:p>
          <a:p>
            <a:pPr marL="457200" lvl="0" indent="0" algn="l" rtl="0">
              <a:lnSpc>
                <a:spcPct val="115000"/>
              </a:lnSpc>
              <a:spcBef>
                <a:spcPts val="500"/>
              </a:spcBef>
              <a:spcAft>
                <a:spcPts val="0"/>
              </a:spcAft>
              <a:buNone/>
            </a:pPr>
            <a:endParaRPr>
              <a:solidFill>
                <a:schemeClr val="lt1"/>
              </a:solidFill>
              <a:latin typeface="Montserrat"/>
              <a:ea typeface="Montserrat"/>
              <a:cs typeface="Montserrat"/>
              <a:sym typeface="Montserrat"/>
            </a:endParaRPr>
          </a:p>
        </p:txBody>
      </p:sp>
      <p:sp>
        <p:nvSpPr>
          <p:cNvPr id="76" name="Google Shape;76;p16"/>
          <p:cNvSpPr txBox="1"/>
          <p:nvPr/>
        </p:nvSpPr>
        <p:spPr>
          <a:xfrm>
            <a:off x="3883100" y="4260875"/>
            <a:ext cx="3756600" cy="6480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Book-Rating</a:t>
            </a:r>
            <a:r>
              <a:rPr lang="en-GB">
                <a:solidFill>
                  <a:schemeClr val="lt1"/>
                </a:solidFill>
                <a:highlight>
                  <a:srgbClr val="FFFFFF"/>
                </a:highlight>
                <a:latin typeface="Montserrat"/>
                <a:ea typeface="Montserrat"/>
                <a:cs typeface="Montserrat"/>
                <a:sym typeface="Montserrat"/>
              </a:rPr>
              <a:t> </a:t>
            </a:r>
            <a:endParaRPr>
              <a:solidFill>
                <a:schemeClr val="lt1"/>
              </a:solidFill>
              <a:highlight>
                <a:srgbClr val="FFFFFF"/>
              </a:highlight>
              <a:latin typeface="Montserrat"/>
              <a:ea typeface="Montserrat"/>
              <a:cs typeface="Montserrat"/>
              <a:sym typeface="Montserrat"/>
            </a:endParaRPr>
          </a:p>
          <a:p>
            <a:pPr marL="457200" lvl="0" indent="-317500" algn="l" rtl="0">
              <a:lnSpc>
                <a:spcPct val="115000"/>
              </a:lnSpc>
              <a:spcBef>
                <a:spcPts val="0"/>
              </a:spcBef>
              <a:spcAft>
                <a:spcPts val="0"/>
              </a:spcAft>
              <a:buClr>
                <a:schemeClr val="lt1"/>
              </a:buClr>
              <a:buSzPts val="1400"/>
              <a:buFont typeface="Montserrat"/>
              <a:buChar char="●"/>
            </a:pPr>
            <a:r>
              <a:rPr lang="en-GB">
                <a:solidFill>
                  <a:schemeClr val="lt1"/>
                </a:solidFill>
                <a:highlight>
                  <a:srgbClr val="FFFFFF"/>
                </a:highlight>
                <a:latin typeface="Montserrat"/>
                <a:ea typeface="Montserrat"/>
                <a:cs typeface="Montserrat"/>
                <a:sym typeface="Montserrat"/>
              </a:rPr>
              <a:t>Shape of Dataset - (1149780, 3)</a:t>
            </a:r>
            <a:endParaRPr>
              <a:solidFill>
                <a:schemeClr val="lt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Observations from Users_df (Age)</a:t>
            </a:r>
            <a:endParaRPr b="1">
              <a:latin typeface="Montserrat"/>
              <a:ea typeface="Montserrat"/>
              <a:cs typeface="Montserrat"/>
              <a:sym typeface="Montserrat"/>
            </a:endParaRPr>
          </a:p>
        </p:txBody>
      </p:sp>
      <p:sp>
        <p:nvSpPr>
          <p:cNvPr id="82" name="Google Shape;82;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400">
              <a:solidFill>
                <a:schemeClr val="lt1"/>
              </a:solidFill>
              <a:latin typeface="Montserrat"/>
              <a:ea typeface="Montserrat"/>
              <a:cs typeface="Montserrat"/>
              <a:sym typeface="Montserrat"/>
            </a:endParaRPr>
          </a:p>
          <a:p>
            <a:pPr marL="457200" lvl="0" indent="0" algn="l" rtl="0">
              <a:spcBef>
                <a:spcPts val="0"/>
              </a:spcBef>
              <a:spcAft>
                <a:spcPts val="0"/>
              </a:spcAft>
              <a:buNone/>
            </a:pP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The Age range given here is from 0 </a:t>
            </a:r>
            <a:endParaRPr sz="1400">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400">
                <a:solidFill>
                  <a:schemeClr val="lt1"/>
                </a:solidFill>
                <a:latin typeface="Montserrat"/>
                <a:ea typeface="Montserrat"/>
                <a:cs typeface="Montserrat"/>
                <a:sym typeface="Montserrat"/>
              </a:rPr>
              <a:t>          To 250.</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Outliers in the Age column.</a:t>
            </a:r>
            <a:endParaRPr sz="1400">
              <a:solidFill>
                <a:schemeClr val="lt1"/>
              </a:solidFill>
              <a:latin typeface="Montserrat"/>
              <a:ea typeface="Montserrat"/>
              <a:cs typeface="Montserrat"/>
              <a:sym typeface="Montserrat"/>
            </a:endParaRPr>
          </a:p>
        </p:txBody>
      </p:sp>
      <p:pic>
        <p:nvPicPr>
          <p:cNvPr id="83" name="Google Shape;83;p17"/>
          <p:cNvPicPr preferRelativeResize="0"/>
          <p:nvPr/>
        </p:nvPicPr>
        <p:blipFill>
          <a:blip r:embed="rId3">
            <a:alphaModFix/>
          </a:blip>
          <a:stretch>
            <a:fillRect/>
          </a:stretch>
        </p:blipFill>
        <p:spPr>
          <a:xfrm>
            <a:off x="4028125" y="1289750"/>
            <a:ext cx="5115875" cy="3647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Observations from Users_df (Age)</a:t>
            </a:r>
            <a:endParaRPr b="1">
              <a:latin typeface="Montserrat"/>
              <a:ea typeface="Montserrat"/>
              <a:cs typeface="Montserrat"/>
              <a:sym typeface="Montserrat"/>
            </a:endParaRPr>
          </a:p>
        </p:txBody>
      </p:sp>
      <p:sp>
        <p:nvSpPr>
          <p:cNvPr id="89" name="Google Shape;89;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400">
              <a:solidFill>
                <a:schemeClr val="lt1"/>
              </a:solidFill>
              <a:latin typeface="Montserrat"/>
              <a:ea typeface="Montserrat"/>
              <a:cs typeface="Montserrat"/>
              <a:sym typeface="Montserrat"/>
            </a:endParaRPr>
          </a:p>
          <a:p>
            <a:pPr marL="457200" lvl="0" indent="0" algn="l" rtl="0">
              <a:spcBef>
                <a:spcPts val="0"/>
              </a:spcBef>
              <a:spcAft>
                <a:spcPts val="0"/>
              </a:spcAft>
              <a:buNone/>
            </a:pP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The Age range  distribution is </a:t>
            </a:r>
            <a:endParaRPr sz="1400">
              <a:solidFill>
                <a:schemeClr val="lt1"/>
              </a:solidFill>
              <a:latin typeface="Montserrat"/>
              <a:ea typeface="Montserrat"/>
              <a:cs typeface="Montserrat"/>
              <a:sym typeface="Montserrat"/>
            </a:endParaRPr>
          </a:p>
          <a:p>
            <a:pPr marL="457200" lvl="0" indent="0" algn="l" rtl="0">
              <a:spcBef>
                <a:spcPts val="0"/>
              </a:spcBef>
              <a:spcAft>
                <a:spcPts val="0"/>
              </a:spcAft>
              <a:buNone/>
            </a:pPr>
            <a:r>
              <a:rPr lang="en-GB" sz="1400">
                <a:solidFill>
                  <a:schemeClr val="lt1"/>
                </a:solidFill>
                <a:latin typeface="Montserrat"/>
                <a:ea typeface="Montserrat"/>
                <a:cs typeface="Montserrat"/>
                <a:sym typeface="Montserrat"/>
              </a:rPr>
              <a:t>right skewed</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Most active readers lie in age</a:t>
            </a:r>
            <a:endParaRPr sz="1400">
              <a:solidFill>
                <a:schemeClr val="lt1"/>
              </a:solidFill>
              <a:latin typeface="Montserrat"/>
              <a:ea typeface="Montserrat"/>
              <a:cs typeface="Montserrat"/>
              <a:sym typeface="Montserrat"/>
            </a:endParaRPr>
          </a:p>
          <a:p>
            <a:pPr marL="457200" lvl="0" indent="0" algn="l" rtl="0">
              <a:spcBef>
                <a:spcPts val="0"/>
              </a:spcBef>
              <a:spcAft>
                <a:spcPts val="0"/>
              </a:spcAft>
              <a:buNone/>
            </a:pPr>
            <a:r>
              <a:rPr lang="en-GB" sz="1400">
                <a:solidFill>
                  <a:schemeClr val="lt1"/>
                </a:solidFill>
                <a:latin typeface="Montserrat"/>
                <a:ea typeface="Montserrat"/>
                <a:cs typeface="Montserrat"/>
                <a:sym typeface="Montserrat"/>
              </a:rPr>
              <a:t> group 20- 40</a:t>
            </a:r>
            <a:endParaRPr sz="1400">
              <a:solidFill>
                <a:schemeClr val="lt1"/>
              </a:solidFill>
              <a:latin typeface="Montserrat"/>
              <a:ea typeface="Montserrat"/>
              <a:cs typeface="Montserrat"/>
              <a:sym typeface="Montserrat"/>
            </a:endParaRPr>
          </a:p>
        </p:txBody>
      </p:sp>
      <p:pic>
        <p:nvPicPr>
          <p:cNvPr id="90" name="Google Shape;90;p18"/>
          <p:cNvPicPr preferRelativeResize="0"/>
          <p:nvPr/>
        </p:nvPicPr>
        <p:blipFill>
          <a:blip r:embed="rId3">
            <a:alphaModFix/>
          </a:blip>
          <a:stretch>
            <a:fillRect/>
          </a:stretch>
        </p:blipFill>
        <p:spPr>
          <a:xfrm>
            <a:off x="3800818" y="1227275"/>
            <a:ext cx="5222557" cy="3824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Observations from Users_df (Location)</a:t>
            </a:r>
            <a:endParaRPr b="1">
              <a:latin typeface="Montserrat"/>
              <a:ea typeface="Montserrat"/>
              <a:cs typeface="Montserrat"/>
              <a:sym typeface="Montserrat"/>
            </a:endParaRPr>
          </a:p>
        </p:txBody>
      </p:sp>
      <p:sp>
        <p:nvSpPr>
          <p:cNvPr id="96" name="Google Shape;96;p19"/>
          <p:cNvSpPr txBox="1">
            <a:spLocks noGrp="1"/>
          </p:cNvSpPr>
          <p:nvPr>
            <p:ph type="body" idx="1"/>
          </p:nvPr>
        </p:nvSpPr>
        <p:spPr>
          <a:xfrm>
            <a:off x="311700" y="1134150"/>
            <a:ext cx="8520600" cy="341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Splitting Location column and analysing country.</a:t>
            </a:r>
            <a:endParaRPr sz="140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GB" sz="1400">
                <a:solidFill>
                  <a:schemeClr val="lt1"/>
                </a:solidFill>
                <a:latin typeface="Montserrat"/>
                <a:ea typeface="Montserrat"/>
                <a:cs typeface="Montserrat"/>
                <a:sym typeface="Montserrat"/>
              </a:rPr>
              <a:t>Most active readers are from USA.</a:t>
            </a:r>
            <a:endParaRPr sz="1400">
              <a:solidFill>
                <a:schemeClr val="lt1"/>
              </a:solidFill>
              <a:latin typeface="Montserrat"/>
              <a:ea typeface="Montserrat"/>
              <a:cs typeface="Montserrat"/>
              <a:sym typeface="Montserrat"/>
            </a:endParaRPr>
          </a:p>
        </p:txBody>
      </p:sp>
      <p:pic>
        <p:nvPicPr>
          <p:cNvPr id="97" name="Google Shape;97;p19"/>
          <p:cNvPicPr preferRelativeResize="0"/>
          <p:nvPr/>
        </p:nvPicPr>
        <p:blipFill>
          <a:blip r:embed="rId3">
            <a:alphaModFix/>
          </a:blip>
          <a:stretch>
            <a:fillRect/>
          </a:stretch>
        </p:blipFill>
        <p:spPr>
          <a:xfrm>
            <a:off x="1150025" y="1878600"/>
            <a:ext cx="6581250" cy="3008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Observations from Book_df (Authors)</a:t>
            </a:r>
            <a:endParaRPr/>
          </a:p>
        </p:txBody>
      </p:sp>
      <p:sp>
        <p:nvSpPr>
          <p:cNvPr id="103" name="Google Shape;103;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GB" sz="1400">
                <a:solidFill>
                  <a:schemeClr val="lt1"/>
                </a:solidFill>
                <a:latin typeface="Montserrat"/>
                <a:ea typeface="Montserrat"/>
                <a:cs typeface="Montserrat"/>
                <a:sym typeface="Montserrat"/>
              </a:rPr>
              <a:t>Agatha Christie wrote highest number of books in our given dataset</a:t>
            </a:r>
            <a:endParaRPr sz="1400">
              <a:solidFill>
                <a:schemeClr val="lt1"/>
              </a:solidFill>
              <a:latin typeface="Montserrat"/>
              <a:ea typeface="Montserrat"/>
              <a:cs typeface="Montserrat"/>
              <a:sym typeface="Montserrat"/>
            </a:endParaRPr>
          </a:p>
        </p:txBody>
      </p:sp>
      <p:pic>
        <p:nvPicPr>
          <p:cNvPr id="104" name="Google Shape;104;p20"/>
          <p:cNvPicPr preferRelativeResize="0"/>
          <p:nvPr/>
        </p:nvPicPr>
        <p:blipFill>
          <a:blip r:embed="rId3">
            <a:alphaModFix/>
          </a:blip>
          <a:stretch>
            <a:fillRect/>
          </a:stretch>
        </p:blipFill>
        <p:spPr>
          <a:xfrm>
            <a:off x="521400" y="1585450"/>
            <a:ext cx="8101200" cy="3301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Montserrat"/>
                <a:ea typeface="Montserrat"/>
                <a:cs typeface="Montserrat"/>
                <a:sym typeface="Montserrat"/>
              </a:rPr>
              <a:t>Observations from Book_df (Publishers)</a:t>
            </a:r>
            <a:endParaRPr/>
          </a:p>
        </p:txBody>
      </p:sp>
      <p:sp>
        <p:nvSpPr>
          <p:cNvPr id="110" name="Google Shape;110;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GB" sz="1400">
                <a:solidFill>
                  <a:schemeClr val="lt1"/>
                </a:solidFill>
                <a:latin typeface="Montserrat"/>
                <a:ea typeface="Montserrat"/>
                <a:cs typeface="Montserrat"/>
                <a:sym typeface="Montserrat"/>
              </a:rPr>
              <a:t>Harlequin published highest number of books in our given dataset</a:t>
            </a:r>
            <a:endParaRPr sz="1400">
              <a:solidFill>
                <a:schemeClr val="lt1"/>
              </a:solidFill>
              <a:latin typeface="Montserrat"/>
              <a:ea typeface="Montserrat"/>
              <a:cs typeface="Montserrat"/>
              <a:sym typeface="Montserrat"/>
            </a:endParaRPr>
          </a:p>
        </p:txBody>
      </p:sp>
      <p:pic>
        <p:nvPicPr>
          <p:cNvPr id="111" name="Google Shape;111;p21"/>
          <p:cNvPicPr preferRelativeResize="0"/>
          <p:nvPr/>
        </p:nvPicPr>
        <p:blipFill>
          <a:blip r:embed="rId3">
            <a:alphaModFix/>
          </a:blip>
          <a:stretch>
            <a:fillRect/>
          </a:stretch>
        </p:blipFill>
        <p:spPr>
          <a:xfrm>
            <a:off x="440175" y="1645475"/>
            <a:ext cx="8520601" cy="34164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CC0000"/>
      </a:dk1>
      <a:lt1>
        <a:srgbClr val="134F5C"/>
      </a:lt1>
      <a:dk2>
        <a:srgbClr val="F5FDFF"/>
      </a:dk2>
      <a:lt2>
        <a:srgbClr val="FFF1F1"/>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850</Words>
  <Application>Microsoft Office PowerPoint</Application>
  <PresentationFormat>On-screen Show (16:9)</PresentationFormat>
  <Paragraphs>171</Paragraphs>
  <Slides>30</Slides>
  <Notes>30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Montserrat</vt:lpstr>
      <vt:lpstr>Arial</vt:lpstr>
      <vt:lpstr>Simple Light</vt:lpstr>
      <vt:lpstr>Capstone Project - 5    BOOK RECOMMENDATION SYSTEM  Amol Rakhunde  </vt:lpstr>
      <vt:lpstr>Content</vt:lpstr>
      <vt:lpstr>Problem Statement</vt:lpstr>
      <vt:lpstr>Data Summary</vt:lpstr>
      <vt:lpstr>Observations from Users_df (Age)</vt:lpstr>
      <vt:lpstr>Observations from Users_df (Age)</vt:lpstr>
      <vt:lpstr>Observations from Users_df (Location)</vt:lpstr>
      <vt:lpstr>Observations from Book_df (Authors)</vt:lpstr>
      <vt:lpstr>Observations from Book_df (Publishers)</vt:lpstr>
      <vt:lpstr>Observations from Ratings_df (Book_Rating)</vt:lpstr>
      <vt:lpstr>Data Cleaning</vt:lpstr>
      <vt:lpstr>Imputing missing values</vt:lpstr>
      <vt:lpstr>Data Cleaning</vt:lpstr>
      <vt:lpstr>Replacing strings by int values </vt:lpstr>
      <vt:lpstr>Different Models </vt:lpstr>
      <vt:lpstr>Different Models</vt:lpstr>
      <vt:lpstr>Different Models</vt:lpstr>
      <vt:lpstr>Different Models</vt:lpstr>
      <vt:lpstr>Different Models</vt:lpstr>
      <vt:lpstr>Different Models </vt:lpstr>
      <vt:lpstr>Different Models</vt:lpstr>
      <vt:lpstr>Different Models</vt:lpstr>
      <vt:lpstr>Collaborative Filtering-(Item-Item based)</vt:lpstr>
      <vt:lpstr>Different Models</vt:lpstr>
      <vt:lpstr>Different Models </vt:lpstr>
      <vt:lpstr>Different Models </vt:lpstr>
      <vt:lpstr>Conclusion</vt:lpstr>
      <vt:lpstr>Challenges</vt:lpstr>
      <vt:lpstr>Future Scope</vt:lpstr>
      <vt:lpstr> Thank You 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- 5    BOOK RECOMMENDATION SYSTEM  Amol Rakhunde  </dc:title>
  <cp:lastModifiedBy>Amol Piyu</cp:lastModifiedBy>
  <cp:revision>1</cp:revision>
  <dcterms:modified xsi:type="dcterms:W3CDTF">2022-05-02T09:56:00Z</dcterms:modified>
</cp:coreProperties>
</file>